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6" r:id="rId3"/>
    <p:sldMasterId id="2147483768" r:id="rId4"/>
    <p:sldMasterId id="2147483780" r:id="rId5"/>
    <p:sldMasterId id="2147483792" r:id="rId6"/>
    <p:sldMasterId id="2147483804" r:id="rId7"/>
  </p:sldMasterIdLst>
  <p:notesMasterIdLst>
    <p:notesMasterId r:id="rId27"/>
  </p:notesMasterIdLst>
  <p:sldIdLst>
    <p:sldId id="256" r:id="rId8"/>
    <p:sldId id="303" r:id="rId9"/>
    <p:sldId id="261" r:id="rId10"/>
    <p:sldId id="294" r:id="rId11"/>
    <p:sldId id="293" r:id="rId12"/>
    <p:sldId id="263" r:id="rId13"/>
    <p:sldId id="297" r:id="rId14"/>
    <p:sldId id="298" r:id="rId15"/>
    <p:sldId id="299" r:id="rId16"/>
    <p:sldId id="295" r:id="rId17"/>
    <p:sldId id="296" r:id="rId18"/>
    <p:sldId id="283" r:id="rId19"/>
    <p:sldId id="300" r:id="rId20"/>
    <p:sldId id="279" r:id="rId21"/>
    <p:sldId id="280" r:id="rId22"/>
    <p:sldId id="301" r:id="rId23"/>
    <p:sldId id="287" r:id="rId24"/>
    <p:sldId id="286" r:id="rId25"/>
    <p:sldId id="302" r:id="rId26"/>
  </p:sldIdLst>
  <p:sldSz cx="9144000" cy="6858000" type="screen4x3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04" autoAdjust="0"/>
  </p:normalViewPr>
  <p:slideViewPr>
    <p:cSldViewPr>
      <p:cViewPr>
        <p:scale>
          <a:sx n="113" d="100"/>
          <a:sy n="113" d="100"/>
        </p:scale>
        <p:origin x="-158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31C4E45C-ED36-407C-BE11-2D6955C333DF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25DA6970-BE90-4BAA-86E5-210AC49AB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44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A6970-BE90-4BAA-86E5-210AC49AB1E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123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A6970-BE90-4BAA-86E5-210AC49AB1E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914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1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0A38C-D82C-3643-AE1D-5708769B1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0C9EA5E-CAB8-5E4E-94F6-DB476A1EC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CB6FC98-ED6B-6A41-8629-0CB1D7BD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F58E3-FEA4-46CD-8FC3-F35D3777F2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7B226DD-5D97-794E-8E4B-4DB5BC33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541231-20C1-6C4D-BFE9-FFC3D735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65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9CDBCC-0DA3-C44D-9508-F616E894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F068F3-AF5A-134D-B058-40378CDF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933EC0-23C7-EF4F-944F-AC032DA4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57CA-5102-4CB5-BF8D-F88BFA2FE8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FCE6801-B442-534E-BBAD-D2CBCAB3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3E4B9F-B94A-6248-8B68-C5F2D37D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543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EB9264-532A-AD40-B97E-14008268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2403E91-000C-D94A-9B93-0A2DB624F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63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CD51D9-F17A-8C4A-8630-0C22DA4A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11E5-4DAB-4C7F-A5B7-E7735FDEC6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0F3EE6-B777-1745-A8B6-17F4291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3825C8-FC9A-0B4B-84AD-138E0D8D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14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DD59E1-7670-8542-8CFE-46842BF5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A5DB63-04AA-3D47-8216-FB1BEE2B9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0AFDD5C-76B0-964F-AB5E-9DFC15A15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B86AA90-AA98-CB48-B2AE-6E7070E5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1A2CC-607B-414F-AC7D-264E7CF611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1AF312-494C-1C4C-9090-DB6E16CF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2C98F69-2205-0949-86F7-397B50A6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31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E8289C-D1A5-0143-8586-B165BD3E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81C3612-6539-8344-9941-49ED82E72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9F2FF5B-8854-7F48-8671-0D744EB2B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1A552DC-2A3C-7D42-825D-3064509B2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F9F09A6-93A2-4E46-AD73-11FA991EF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1D2A53A-2B5F-424A-B07E-ADE5CB367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5BFB-7D5D-4696-A4F8-13A99044E0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0834DB9-EC37-884E-B3B1-3142D133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EAD7436-358C-C645-BFB1-70475A9E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88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1E2BE0-89C8-164B-A30D-E75C9F7E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0E6E7E5-4CEE-B84E-9516-D36EEDE1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70A60-AAE7-4A9F-A203-918589D8DD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6EAFA2D-E476-9244-AFBF-5F97B34F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018FE48-F727-7745-B7CF-08B3F9F7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74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FCB4E26-8768-0340-B456-11D7D853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66EAC-C11F-4890-A4C1-F6CC02BB3A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BDC5B98-E694-E44C-A579-6149E163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D860643-982F-6442-996A-B9089E3B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36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EDCCEC-14B4-6F47-A7A5-CB0047C7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FAFAE1-B1E8-4E49-811A-DE26E21A9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0DD5F40-9291-7646-B6AC-475133637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531F5E8-7700-994A-B4F7-7EDE729D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CF3A-33E6-47D2-9000-3A85DA0465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58D354C-A924-BF43-AD1B-3B768F8D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D836FA-BC64-1342-BA42-A6E579A1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379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EFA7B7-4D79-0642-8A33-45BCA1F2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EF2026C-0572-854F-8169-4B3CA7C6F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F580F4D-D091-034B-8338-E4AE0149A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439D5E3-E6F4-F541-9D74-15EBB6F67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FA5-C745-4C74-8D78-060167F619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E6891F5-A11C-234E-85F7-D52B3C2A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4A3BC86-585E-8E45-B03C-E187155D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32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12175F-731D-354E-8AE0-FBB52116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C2AC4FE-C683-BD4E-9A5D-2E9F494B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758FE50-5A40-634B-9334-D5B92869E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7A59D-CF8F-43CB-A0BE-166169BDBA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EDD0539-736E-0643-9FB4-9E641DEF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F6E402-375B-1447-8342-3E0FA377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47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B22AFE0-EB3C-6246-8FF6-33988B19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17BFB4D-71A7-3D45-B9AC-3118DF5AF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2DE0C9-D22C-AE45-95A3-E3A66089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722C-D604-4D91-9F25-4A2786DEA6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9C5573-82C4-1E43-BAD5-19C39914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3C4444-37AB-7B42-83EB-A8055391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82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0491E1-DB46-4A18-B7BD-7DD3F4BAA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3764618-6EAC-4BED-A886-A3B137D12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1DD778F-FC8B-4885-9336-FD3746DCE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8B6B-0DBA-7040-A441-77E6EF33A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24C6100-59E2-4EE5-BD6C-64EBFC25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A1C4BD8-A374-4B6D-9738-BCF6664CE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E2C22-23B4-E542-AC0A-4A9EB3B736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415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2A6411-4803-400E-8B4E-74E4937DB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2197628-4B13-4AED-B54D-61ABA5953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CDECC3E-910C-48D8-8336-BF6CC251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8B6B-0DBA-7040-A441-77E6EF33A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D3374D1-C47F-4216-91C0-90A2AD1A4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F2D8999-7B89-4385-8DE5-FB1AB5D79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E2C22-23B4-E542-AC0A-4A9EB3B736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36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D359FF-0E38-4869-BC5E-C73782FD8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3DD58B8-6A7C-4C50-B39B-C43659DEF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0765301-10D6-4131-952A-1F8946D3E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8B6B-0DBA-7040-A441-77E6EF33A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4DE722D-5309-4E15-99AF-6F1B29481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8ACFBC5-661B-4C68-AD1A-E8178B5C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E2C22-23B4-E542-AC0A-4A9EB3B736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27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934A55-BDDF-48C1-9EB7-CDD5D031C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E7F08AE-2251-4C39-911D-D14336598A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0F895A2-915F-4EC5-8C25-9A966E50E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9BF3D96-86E4-40AC-87ED-2C4648BFD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8B6B-0DBA-7040-A441-77E6EF33A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B6535BD-6C24-4F4A-9B8E-D8BE715B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DA9E36A-C33B-4778-90C5-7307302E1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E2C22-23B4-E542-AC0A-4A9EB3B736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09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4DCDD3-8E1F-4979-B03C-501D90D6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8EE5B12-07FD-4B01-8823-80248265C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06DF188-B371-449B-9167-202EEC048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E8AC642-2874-4671-B781-FABA596531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91E8841-FF36-436E-80F5-DA2E2FB850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2524E46-ECB0-4F20-9BD3-3717936C6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8B6B-0DBA-7040-A441-77E6EF33A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79CE2C6-52EB-497F-8EF0-B221426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CEA5C8A-7953-4E41-8F00-E301F38CD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E2C22-23B4-E542-AC0A-4A9EB3B736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93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C656CD-AC9B-4286-9D48-42C551CD4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270DB8E-DA4F-42E1-8DAA-F5A795033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8B6B-0DBA-7040-A441-77E6EF33A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37E98ED-777B-4068-A4B4-54AFBCCE4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D39EAD0-2753-4CB8-B614-2A8D1815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E2C22-23B4-E542-AC0A-4A9EB3B736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34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3CAE414-5C15-4C7A-9984-B70C3D846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8B6B-0DBA-7040-A441-77E6EF33A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DC9664D-0E09-4DEC-BE7B-99CF288D7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3660EB2-D76B-48EC-83A1-14095D53B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E2C22-23B4-E542-AC0A-4A9EB3B736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27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9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C90B59-1575-4DBB-A138-9858FFB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789B2A3-E857-4DB0-98D9-161DBA8B4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B01E86D-6B3D-4BE8-92C1-603E04AF5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8147B0B-DDA3-4EE9-A72D-0C1DA9A1A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8B6B-0DBA-7040-A441-77E6EF33A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1E0940F-97E0-477F-83DF-012D9CC45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68B525B-42AC-4FFE-8C38-27A74A89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E2C22-23B4-E542-AC0A-4A9EB3B736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90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AAE55E-DC8E-4EDC-8116-000950FD4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95734F8-E1AE-4CE4-B601-2BE05A0B35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C09D2F2-DF63-4F0B-918C-DF18F9A4B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C1D3737-5441-492C-9634-799DA90E7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8B6B-0DBA-7040-A441-77E6EF33A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9ACDCC0-73D2-4242-94CA-80CD33A13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E664078-C309-4377-8E9B-D92465A08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E2C22-23B4-E542-AC0A-4A9EB3B736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13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16168F-1CCD-441C-854F-C5544243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9C30052-6FA3-4588-8FF0-300DE94A6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FFCCFE-4286-4D13-9E79-9ED6ABADE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8B6B-0DBA-7040-A441-77E6EF33A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2A29495-FEBD-450F-A844-EE8E4BC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4FDD6DE-A193-484B-89C6-F5AAE507A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E2C22-23B4-E542-AC0A-4A9EB3B736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62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4969F9C-734C-4146-A5D7-B8059FC19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D4BE3F7-9739-4BD2-94B8-F7B27C4A9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061FBEF-E5AE-47EF-85D7-EE071E411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8B6B-0DBA-7040-A441-77E6EF33A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0D780FB-70A9-4BC3-99F1-F8AA8EF48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61726D-E3CF-44ED-8C75-A838448E4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E2C22-23B4-E542-AC0A-4A9EB3B736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13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E0A38C-D82C-3643-AE1D-5708769B1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0C9EA5E-CAB8-5E4E-94F6-DB476A1EC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CB6FC98-ED6B-6A41-8629-0CB1D7BD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F58E3-FEA4-46CD-8FC3-F35D3777F2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7B226DD-5D97-794E-8E4B-4DB5BC33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E541231-20C1-6C4D-BFE9-FFC3D735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31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9CDBCC-0DA3-C44D-9508-F616E894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CF068F3-AF5A-134D-B058-40378CDF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5933EC0-23C7-EF4F-944F-AC032DA4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57CA-5102-4CB5-BF8D-F88BFA2FE8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FCE6801-B442-534E-BBAD-D2CBCAB3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63E4B9F-B94A-6248-8B68-C5F2D37D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337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EB9264-532A-AD40-B97E-14008268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2403E91-000C-D94A-9B93-0A2DB624F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4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CCD51D9-F17A-8C4A-8630-0C22DA4A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11E5-4DAB-4C7F-A5B7-E7735FDEC6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E0F3EE6-B777-1745-A8B6-17F4291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03825C8-FC9A-0B4B-84AD-138E0D8D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657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DD59E1-7670-8542-8CFE-46842BF5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9A5DB63-04AA-3D47-8216-FB1BEE2B9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0AFDD5C-76B0-964F-AB5E-9DFC15A15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B86AA90-AA98-CB48-B2AE-6E7070E5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1A2CC-607B-414F-AC7D-264E7CF611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51AF312-494C-1C4C-9090-DB6E16CF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2C98F69-2205-0949-86F7-397B50A6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93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E8289C-D1A5-0143-8586-B165BD3E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81C3612-6539-8344-9941-49ED82E72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9F2FF5B-8854-7F48-8671-0D744EB2B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1A552DC-2A3C-7D42-825D-3064509B2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F9F09A6-93A2-4E46-AD73-11FA991EF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1D2A53A-2B5F-424A-B07E-ADE5CB367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5BFB-7D5D-4696-A4F8-13A99044E0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0834DB9-EC37-884E-B3B1-3142D133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EAD7436-358C-C645-BFB1-70475A9E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28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D1E2BE0-89C8-164B-A30D-E75C9F7E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0E6E7E5-4CEE-B84E-9516-D36EEDE1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70A60-AAE7-4A9F-A203-918589D8DD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6EAFA2D-E476-9244-AFBF-5F97B34F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018FE48-F727-7745-B7CF-08B3F9F7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14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FCB4E26-8768-0340-B456-11D7D853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66EAC-C11F-4890-A4C1-F6CC02BB3A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BDC5B98-E694-E44C-A579-6149E163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D860643-982F-6442-996A-B9089E3B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91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EDCCEC-14B4-6F47-A7A5-CB0047C7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FAFAE1-B1E8-4E49-811A-DE26E21A9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0DD5F40-9291-7646-B6AC-475133637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531F5E8-7700-994A-B4F7-7EDE729D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CF3A-33E6-47D2-9000-3A85DA0465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58D354C-A924-BF43-AD1B-3B768F8D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5D836FA-BC64-1342-BA42-A6E579A1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607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EFA7B7-4D79-0642-8A33-45BCA1F2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EF2026C-0572-854F-8169-4B3CA7C6F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F580F4D-D091-034B-8338-E4AE0149A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439D5E3-E6F4-F541-9D74-15EBB6F67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FA5-C745-4C74-8D78-060167F619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E6891F5-A11C-234E-85F7-D52B3C2A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4A3BC86-585E-8E45-B03C-E187155D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727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12175F-731D-354E-8AE0-FBB52116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C2AC4FE-C683-BD4E-9A5D-2E9F494B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758FE50-5A40-634B-9334-D5B92869E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7A59D-CF8F-43CB-A0BE-166169BDBA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EDD0539-736E-0643-9FB4-9E641DEF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FF6E402-375B-1447-8342-3E0FA377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802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B22AFE0-EB3C-6246-8FF6-33988B19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17BFB4D-71A7-3D45-B9AC-3118DF5AF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52DE0C9-D22C-AE45-95A3-E3A66089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722C-D604-4D91-9F25-4A2786DEA6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19C5573-82C4-1E43-BAD5-19C39914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E3C4444-37AB-7B42-83EB-A8055391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90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354C3E-E63A-BE82-7906-75688FE0E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613707B-FF68-8C8B-32C3-8A5296A65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C5B2784-AE41-CEDF-07D5-D6A41050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BABCABD-0652-7F8E-DE09-D15B76F84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DB800F-BEF6-0858-9057-388EAA73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04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E34324-DBF5-41BE-F703-43E58631A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BEE618D-CEB0-F178-8AFD-66B7E82CB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649C75B-52F1-C504-2925-B78C73CAF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2FD667-9593-F35D-478E-D167923F2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AA8534-A077-6479-319F-5233464BF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340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A7F5B5-6B84-3162-3920-AB6030CDB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96FEE03-6F95-35F4-F000-93E0812DA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1C86576-1A17-71FF-E178-984DD2871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E3FE40E-1620-4D76-652F-545B050F4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803BE3B-3E97-37CB-5767-D31C5CB3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568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0DAA8D-B298-02D8-463F-E96280E5C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E3310F-294B-92ED-8340-5E29904E3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2F06ACA-F790-CDA9-4832-2B19F8E8C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96BA8A8-096C-806F-12EA-E09DE106D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3420E4B-92C1-3F93-94BD-B9974EE9C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C3B6478-FDEC-01D1-4E16-056064270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117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4663C5-4FB6-3270-C4F6-BA4B4C341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C049199-25B1-AF1C-8A8E-77B1FF4F7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8F1751A-94C3-E8B3-F8DA-8ED02C09C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3B5F5FB-8CE1-4959-0A3F-76186BCE9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9AC5A20-A109-43D7-5F7C-EDC478716F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58C6178-481C-4DF7-C408-28D931613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BEE9625-0F18-155A-E5E0-1BA081164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E5D58BB-A0C2-BECB-2A7E-FD3D3EF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776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5CA726-1F5B-E4FC-5685-4DC07378F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7F716A4-E720-C488-D914-CC3C455D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B336BA8-4B83-3457-2D8A-8F181154B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3BC2F06-199F-4118-3BB1-719B04B5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991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6AE6E65-B6CB-BD4B-2C4D-0B45123F2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5C075EC-8420-CA72-5847-DAD3D355E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5CE7235-C750-E5B0-F12D-DDCA0D8C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34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373490-6EAE-E59C-7B4D-C19629140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10BA319-1F31-398A-EF9A-CF32A3E22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1F378A0-927F-0F02-C222-F734EC2C1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0293AD2-FF7F-33A7-BEF1-B1A1550B7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9DA295E-D170-34A6-DFFE-FC432E63C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79DD99B-AD50-9F65-3E04-27BAD6A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1365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3DFFDC-10FF-BD66-9D93-D27714C4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C307F14-D1CA-DCE4-BA87-56CFA5A457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5E1FC9B-B9EB-D9D9-780D-8A90359D7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863BC40-2F99-A9F5-DC8D-307B84D7F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8FFC0BA-8D8A-E9EC-AC44-295908492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2A0B98D-CC16-CC6F-ECC0-DD35699A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280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3B7CB9-25AB-EFB8-0082-EC0D3CF9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D63912F-BBC5-7FA1-2316-B93646097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1D4E2D-AA07-2284-5774-01835B625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F4261C8-E207-D089-DE8B-61494DBE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45C070-2D1C-F935-E7BA-357A9B44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464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5163651-3BB4-C6B6-7859-67D59E6682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04C25FE-848F-F059-7B9E-0002358F0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928360F-C4E8-94E1-5797-82722363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36F4E4-488D-799B-B72F-C62CFD923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B94B4C1-A7B9-C7BB-9400-2353A9418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464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354C3E-E63A-BE82-7906-75688FE0E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613707B-FF68-8C8B-32C3-8A5296A65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C5B2784-AE41-CEDF-07D5-D6A41050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BABCABD-0652-7F8E-DE09-D15B76F84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FDB800F-BEF6-0858-9057-388EAA73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405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E34324-DBF5-41BE-F703-43E58631A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BEE618D-CEB0-F178-8AFD-66B7E82CB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649C75B-52F1-C504-2925-B78C73CAF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2FD667-9593-F35D-478E-D167923F2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AA8534-A077-6479-319F-5233464BF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12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A7F5B5-6B84-3162-3920-AB6030CDB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96FEE03-6F95-35F4-F000-93E0812DA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1C86576-1A17-71FF-E178-984DD2871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E3FE40E-1620-4D76-652F-545B050F4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803BE3B-3E97-37CB-5767-D31C5CB3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664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0DAA8D-B298-02D8-463F-E96280E5C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FE3310F-294B-92ED-8340-5E29904E3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2F06ACA-F790-CDA9-4832-2B19F8E8C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96BA8A8-096C-806F-12EA-E09DE106D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3420E4B-92C1-3F93-94BD-B9974EE9C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C3B6478-FDEC-01D1-4E16-056064270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41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4663C5-4FB6-3270-C4F6-BA4B4C341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C049199-25B1-AF1C-8A8E-77B1FF4F7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8F1751A-94C3-E8B3-F8DA-8ED02C09C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3B5F5FB-8CE1-4959-0A3F-76186BCE9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9AC5A20-A109-43D7-5F7C-EDC478716F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58C6178-481C-4DF7-C408-28D931613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BEE9625-0F18-155A-E5E0-1BA081164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E5D58BB-A0C2-BECB-2A7E-FD3D3EF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1135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5CA726-1F5B-E4FC-5685-4DC07378F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7F716A4-E720-C488-D914-CC3C455D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B336BA8-4B83-3457-2D8A-8F181154B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3BC2F06-199F-4118-3BB1-719B04B5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245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6AE6E65-B6CB-BD4B-2C4D-0B45123F2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5C075EC-8420-CA72-5847-DAD3D355E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5CE7235-C750-E5B0-F12D-DDCA0D8C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696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373490-6EAE-E59C-7B4D-C19629140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10BA319-1F31-398A-EF9A-CF32A3E22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1F378A0-927F-0F02-C222-F734EC2C1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0293AD2-FF7F-33A7-BEF1-B1A1550B7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9DA295E-D170-34A6-DFFE-FC432E63C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79DD99B-AD50-9F65-3E04-27BAD6A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6979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3DFFDC-10FF-BD66-9D93-D27714C4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C307F14-D1CA-DCE4-BA87-56CFA5A457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5E1FC9B-B9EB-D9D9-780D-8A90359D7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863BC40-2F99-A9F5-DC8D-307B84D7F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FFC0BA-8D8A-E9EC-AC44-295908492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2A0B98D-CC16-CC6F-ECC0-DD35699A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844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3B7CB9-25AB-EFB8-0082-EC0D3CF9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D63912F-BBC5-7FA1-2316-B93646097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A1D4E2D-AA07-2284-5774-01835B625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F4261C8-E207-D089-DE8B-61494DBE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445C070-2D1C-F935-E7BA-357A9B44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167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5163651-3BB4-C6B6-7859-67D59E6682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04C25FE-848F-F059-7B9E-0002358F0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928360F-C4E8-94E1-5797-82722363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36F4E4-488D-799B-B72F-C62CFD923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B94B4C1-A7B9-C7BB-9400-2353A9418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864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354C3E-E63A-BE82-7906-75688FE0E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613707B-FF68-8C8B-32C3-8A5296A65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C5B2784-AE41-CEDF-07D5-D6A41050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BABCABD-0652-7F8E-DE09-D15B76F84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DB800F-BEF6-0858-9057-388EAA73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1924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E34324-DBF5-41BE-F703-43E58631A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BEE618D-CEB0-F178-8AFD-66B7E82CB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649C75B-52F1-C504-2925-B78C73CAF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2FD667-9593-F35D-478E-D167923F2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AA8534-A077-6479-319F-5233464BF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552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A7F5B5-6B84-3162-3920-AB6030CDB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96FEE03-6F95-35F4-F000-93E0812DA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1C86576-1A17-71FF-E178-984DD2871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E3FE40E-1620-4D76-652F-545B050F4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803BE3B-3E97-37CB-5767-D31C5CB3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0DAA8D-B298-02D8-463F-E96280E5C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E3310F-294B-92ED-8340-5E29904E3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2F06ACA-F790-CDA9-4832-2B19F8E8C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96BA8A8-096C-806F-12EA-E09DE106D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3420E4B-92C1-3F93-94BD-B9974EE9C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C3B6478-FDEC-01D1-4E16-056064270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938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4663C5-4FB6-3270-C4F6-BA4B4C341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C049199-25B1-AF1C-8A8E-77B1FF4F7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8F1751A-94C3-E8B3-F8DA-8ED02C09C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3B5F5FB-8CE1-4959-0A3F-76186BCE9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9AC5A20-A109-43D7-5F7C-EDC478716F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58C6178-481C-4DF7-C408-28D931613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BEE9625-0F18-155A-E5E0-1BA081164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E5D58BB-A0C2-BECB-2A7E-FD3D3EF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800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5CA726-1F5B-E4FC-5685-4DC07378F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7F716A4-E720-C488-D914-CC3C455D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B336BA8-4B83-3457-2D8A-8F181154B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3BC2F06-199F-4118-3BB1-719B04B5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60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6AE6E65-B6CB-BD4B-2C4D-0B45123F2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5C075EC-8420-CA72-5847-DAD3D355E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5CE7235-C750-E5B0-F12D-DDCA0D8C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184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373490-6EAE-E59C-7B4D-C19629140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10BA319-1F31-398A-EF9A-CF32A3E22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1F378A0-927F-0F02-C222-F734EC2C1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0293AD2-FF7F-33A7-BEF1-B1A1550B7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9DA295E-D170-34A6-DFFE-FC432E63C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79DD99B-AD50-9F65-3E04-27BAD6A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8796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3DFFDC-10FF-BD66-9D93-D27714C4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C307F14-D1CA-DCE4-BA87-56CFA5A457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5E1FC9B-B9EB-D9D9-780D-8A90359D7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863BC40-2F99-A9F5-DC8D-307B84D7F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8FFC0BA-8D8A-E9EC-AC44-295908492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2A0B98D-CC16-CC6F-ECC0-DD35699A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006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3B7CB9-25AB-EFB8-0082-EC0D3CF9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D63912F-BBC5-7FA1-2316-B93646097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1D4E2D-AA07-2284-5774-01835B625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F4261C8-E207-D089-DE8B-61494DBE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45C070-2D1C-F935-E7BA-357A9B44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319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5163651-3BB4-C6B6-7859-67D59E6682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04C25FE-848F-F059-7B9E-0002358F0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928360F-C4E8-94E1-5797-82722363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36F4E4-488D-799B-B72F-C62CFD923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B94B4C1-A7B9-C7BB-9400-2353A9418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7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094F21-32B5-4247-883F-C8D66E7D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845E64-CA5A-F145-90B1-9D539D041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8D9B7F-1B34-5E41-9AC7-5B8DA2792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5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5CC8F-A696-4E36-950D-6A1A1C6980D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5E17BB-70DD-1B4E-B2B2-D7861223E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52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3B616E-181F-4B41-A5A6-A866A9493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5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5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920C94-CAE0-4D9B-B807-A9350CE87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6BDE109-7523-4216-BDB3-1BD126709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956369-9F3C-4376-85A2-1F1BF13EC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28B6B-0DBA-7040-A441-77E6EF33A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9BDDC6-B53F-4955-895C-3F8EE65EA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5BC2B58-0DAB-4D31-9D2E-18C3E6228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E2C22-23B4-E542-AC0A-4A9EB3B736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8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094F21-32B5-4247-883F-C8D66E7D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845E64-CA5A-F145-90B1-9D539D041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38D9B7F-1B34-5E41-9AC7-5B8DA2792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5CC8F-A696-4E36-950D-6A1A1C6980D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75E17BB-70DD-1B4E-B2B2-D7861223E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73B616E-181F-4B41-A5A6-A866A9493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6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240994-B026-85B6-305C-037237E70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DB4772B-8DD5-6BFD-203A-E59E2B4A0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26F3CD0-CBCB-803D-3E8F-83E770BB3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3EE812-080B-8308-2120-781A55040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539B8C4-BC52-9C47-BC30-FAA8DECF4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4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240994-B026-85B6-305C-037237E70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DB4772B-8DD5-6BFD-203A-E59E2B4A0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26F3CD0-CBCB-803D-3E8F-83E770BB3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83EE812-080B-8308-2120-781A55040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539B8C4-BC52-9C47-BC30-FAA8DECF4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240994-B026-85B6-305C-037237E70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DB4772B-8DD5-6BFD-203A-E59E2B4A0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26F3CD0-CBCB-803D-3E8F-83E770BB3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57AB6-AD72-467F-9EA0-2B6B3371E6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3EE812-080B-8308-2120-781A55040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539B8C4-BC52-9C47-BC30-FAA8DECF4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D2115-CB56-494A-A923-BA85FD339D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2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078" y="2504781"/>
            <a:ext cx="629134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Отчет о работе ресурсной площадки по теме «Внедрение </a:t>
            </a:r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технологий бережливого производства в </a:t>
            </a:r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деятельность образовательной организации</a:t>
            </a:r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в </a:t>
            </a:r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2023-24 учебном </a:t>
            </a:r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году</a:t>
            </a:r>
          </a:p>
          <a:p>
            <a:pPr algn="ctr"/>
            <a:endParaRPr lang="ru-RU" sz="1600" b="1" dirty="0" smtClean="0">
              <a:solidFill>
                <a:srgbClr val="4472C4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Futura PT" charset="0"/>
            </a:endParaRPr>
          </a:p>
          <a:p>
            <a:pPr algn="ctr"/>
            <a:r>
              <a:rPr lang="ru-RU" sz="1600" b="1" dirty="0" smtClean="0">
                <a:solidFill>
                  <a:srgbClr val="4472C4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Направление</a:t>
            </a:r>
            <a:r>
              <a:rPr lang="ru-RU" sz="1600" b="1" dirty="0">
                <a:solidFill>
                  <a:srgbClr val="4472C4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: образовательная среда </a:t>
            </a:r>
          </a:p>
          <a:p>
            <a:endParaRPr lang="ru-RU" sz="4000" b="1" dirty="0">
              <a:solidFill>
                <a:srgbClr val="4472C4">
                  <a:lumMod val="50000"/>
                </a:srgbClr>
              </a:solidFill>
              <a:latin typeface="Futura PT" charset="0"/>
              <a:ea typeface="Futura PT" charset="0"/>
              <a:cs typeface="Futura PT" charset="0"/>
            </a:endParaRPr>
          </a:p>
          <a:p>
            <a:r>
              <a:rPr lang="ru-RU" sz="1400" b="1" dirty="0" err="1" smtClean="0">
                <a:solidFill>
                  <a:srgbClr val="4472C4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Прошлецова</a:t>
            </a:r>
            <a:r>
              <a:rPr lang="ru-RU" sz="1400" b="1" dirty="0" smtClean="0">
                <a:solidFill>
                  <a:srgbClr val="4472C4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Анжелика Валентиновна,</a:t>
            </a:r>
          </a:p>
          <a:p>
            <a:r>
              <a:rPr lang="ru-RU" sz="1400" i="1" dirty="0">
                <a:solidFill>
                  <a:srgbClr val="4472C4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д</a:t>
            </a:r>
            <a:r>
              <a:rPr lang="ru-RU" sz="1400" i="1" dirty="0" smtClean="0">
                <a:solidFill>
                  <a:srgbClr val="4472C4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иректор МБОУ «Металлплощадская СОШ» </a:t>
            </a:r>
          </a:p>
          <a:p>
            <a:endParaRPr lang="ru-RU" sz="1400" i="1" dirty="0" smtClean="0">
              <a:solidFill>
                <a:srgbClr val="4472C4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Futura P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904" y="352045"/>
            <a:ext cx="824440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Муниципальное бюджетное общеобразовательное учреждение «Металлплощадская средняя общеобразовательная школа имени </a:t>
            </a:r>
            <a:r>
              <a:rPr lang="ru-RU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Унгулова</a:t>
            </a:r>
            <a:r>
              <a:rPr lang="ru-RU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 Ефима Семеновича» Кемеровского муниципального округа</a:t>
            </a:r>
            <a:endParaRPr lang="ru-RU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Futura PT" charset="0"/>
            </a:endParaRPr>
          </a:p>
          <a:p>
            <a:endParaRPr lang="ru-RU" b="1" dirty="0">
              <a:solidFill>
                <a:srgbClr val="4472C4">
                  <a:lumMod val="50000"/>
                </a:srgbClr>
              </a:solidFill>
              <a:latin typeface="Futura PT" charset="0"/>
              <a:ea typeface="Futura PT" charset="0"/>
              <a:cs typeface="Futura PT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2" y="228436"/>
            <a:ext cx="892248" cy="100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51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1DC602-1D69-2265-9851-DDD4D0F07A99}"/>
              </a:ext>
            </a:extLst>
          </p:cNvPr>
          <p:cNvSpPr txBox="1"/>
          <p:nvPr/>
        </p:nvSpPr>
        <p:spPr>
          <a:xfrm>
            <a:off x="1087584" y="188642"/>
            <a:ext cx="552509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Программы  обучения детей и взрослых бережливым инструментам:</a:t>
            </a:r>
          </a:p>
          <a:p>
            <a:pPr algn="ctr">
              <a:defRPr/>
            </a:pPr>
            <a:endParaRPr lang="ru-RU" sz="14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Futura PT" charset="0"/>
            </a:endParaRPr>
          </a:p>
          <a:p>
            <a:pPr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«Приключения </a:t>
            </a:r>
            <a:r>
              <a:rPr lang="ru-RU" sz="14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Берегуши</a:t>
            </a:r>
            <a:r>
              <a:rPr lang="ru-RU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» ( для дошкольников);</a:t>
            </a:r>
          </a:p>
          <a:p>
            <a:pPr>
              <a:defRPr/>
            </a:pPr>
            <a:endParaRPr lang="ru-RU" sz="1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Futura PT" charset="0"/>
            </a:endParaRPr>
          </a:p>
          <a:p>
            <a:pPr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«Поток создания ценности в игровой деятельности детей»</a:t>
            </a:r>
          </a:p>
          <a:p>
            <a:pPr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 ( для педагогов);</a:t>
            </a:r>
          </a:p>
          <a:p>
            <a:pPr>
              <a:defRPr/>
            </a:pPr>
            <a:endParaRPr lang="ru-RU" sz="1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Futura PT" charset="0"/>
            </a:endParaRPr>
          </a:p>
          <a:p>
            <a:pPr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«Азбука </a:t>
            </a:r>
            <a:r>
              <a:rPr lang="ru-RU" sz="14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Берегуши</a:t>
            </a:r>
            <a:r>
              <a:rPr lang="ru-RU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» ( программа внеурочной деятельности для учеников начальной школы).</a:t>
            </a:r>
          </a:p>
          <a:p>
            <a:pPr>
              <a:defRPr/>
            </a:pPr>
            <a:endParaRPr lang="ru-RU" sz="14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Futura PT" charset="0"/>
            </a:endParaRPr>
          </a:p>
          <a:p>
            <a:pPr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«Азы бережливости» </a:t>
            </a:r>
            <a:r>
              <a:rPr lang="ru-RU" sz="1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( программа внеурочной деятельности для учеников </a:t>
            </a:r>
            <a:r>
              <a:rPr lang="ru-RU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старших классов)</a:t>
            </a:r>
          </a:p>
          <a:p>
            <a:pP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 </a:t>
            </a:r>
          </a:p>
          <a:p>
            <a:pPr>
              <a:defRPr/>
            </a:pPr>
            <a:endParaRPr lang="ru-RU" sz="2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Futura PT" charset="0"/>
            </a:endParaRPr>
          </a:p>
          <a:p>
            <a:pPr>
              <a:defRPr/>
            </a:pPr>
            <a:endParaRPr lang="ru-RU" sz="2000" b="1" dirty="0">
              <a:solidFill>
                <a:prstClr val="black"/>
              </a:solidFill>
              <a:latin typeface="Futura PT" charset="0"/>
              <a:ea typeface="Futura PT" charset="0"/>
              <a:cs typeface="Futura PT" charset="0"/>
            </a:endParaRPr>
          </a:p>
          <a:p>
            <a:pPr>
              <a:defRPr/>
            </a:pPr>
            <a:endParaRPr lang="ru-RU" sz="2600" b="1" dirty="0">
              <a:solidFill>
                <a:prstClr val="black"/>
              </a:solidFill>
              <a:latin typeface="Futura PT" charset="0"/>
              <a:ea typeface="Futura PT" charset="0"/>
              <a:cs typeface="Futura PT" charset="0"/>
            </a:endParaRPr>
          </a:p>
          <a:p>
            <a:pPr>
              <a:defRPr/>
            </a:pPr>
            <a:endParaRPr lang="ru-RU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Futura PT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1" y="-39082"/>
            <a:ext cx="1101379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"/>
          <a:stretch/>
        </p:blipFill>
        <p:spPr bwMode="auto">
          <a:xfrm>
            <a:off x="249649" y="3775561"/>
            <a:ext cx="2330917" cy="130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директор\Desktop\диплом поток создания ценност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681" y="167612"/>
            <a:ext cx="2364596" cy="338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1" y="4192973"/>
            <a:ext cx="2139851" cy="2600447"/>
          </a:xfrm>
          <a:prstGeom prst="rect">
            <a:avLst/>
          </a:prstGeom>
          <a:ln>
            <a:solidFill>
              <a:srgbClr val="5B9BD5"/>
            </a:solidFill>
          </a:ln>
        </p:spPr>
      </p:pic>
      <p:pic>
        <p:nvPicPr>
          <p:cNvPr id="16" name="Picture 2" descr="C:\Users\Надежда\Desktop\qr-cod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355" y="4698994"/>
            <a:ext cx="1551248" cy="155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667468" y="3965871"/>
            <a:ext cx="2337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kern="0" dirty="0" smtClean="0">
                <a:solidFill>
                  <a:prstClr val="white"/>
                </a:solidFill>
              </a:rPr>
              <a:t>Ментальна карта УМК «Поток создания ценности в игровой деятельности дошкольников»</a:t>
            </a:r>
            <a:endParaRPr lang="ru-RU" sz="1200" kern="0" dirty="0">
              <a:solidFill>
                <a:prstClr val="white"/>
              </a:solidFill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27" y="5128840"/>
            <a:ext cx="2258885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820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1DC602-1D69-2265-9851-DDD4D0F07A99}"/>
              </a:ext>
            </a:extLst>
          </p:cNvPr>
          <p:cNvSpPr txBox="1"/>
          <p:nvPr/>
        </p:nvSpPr>
        <p:spPr>
          <a:xfrm>
            <a:off x="1178362" y="188640"/>
            <a:ext cx="5525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Программы для обучения взрослых (курсы повышения квалификации на базе дошкольных групп </a:t>
            </a:r>
            <a:r>
              <a:rPr lang="ru-RU" sz="2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«Волшебная страна</a:t>
            </a:r>
            <a:r>
              <a:rPr lang="ru-RU" sz="20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») через лицензированные учебные центры</a:t>
            </a:r>
          </a:p>
          <a:p>
            <a:pPr algn="ctr">
              <a:defRPr/>
            </a:pPr>
            <a:endParaRPr lang="ru-RU" sz="20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Futura PT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1" y="-39082"/>
            <a:ext cx="1101379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49" y="4683076"/>
            <a:ext cx="2666680" cy="200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28" y="580043"/>
            <a:ext cx="2361059" cy="1776328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78631"/>
              </p:ext>
            </p:extLst>
          </p:nvPr>
        </p:nvGraphicFramePr>
        <p:xfrm>
          <a:off x="459145" y="2271873"/>
          <a:ext cx="3454178" cy="437508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203004"/>
                <a:gridCol w="417058"/>
                <a:gridCol w="417058"/>
                <a:gridCol w="417058"/>
              </a:tblGrid>
              <a:tr h="25515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тем </a:t>
                      </a: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 ауд.часов</a:t>
                      </a:r>
                    </a:p>
                  </a:txBody>
                  <a:tcPr marL="45383" marR="4538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Аудиторные занятия, час</a:t>
                      </a: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Лекции</a:t>
                      </a: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Практ. занятия</a:t>
                      </a: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8585" algn="l"/>
                          <a:tab pos="198755" algn="l"/>
                        </a:tabLs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Философия и методология производственной и организационной системы. Инструменты повышения эффективности управления</a:t>
                      </a:r>
                      <a:r>
                        <a:rPr lang="ru-RU" sz="7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Лин-игры.</a:t>
                      </a: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7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8755" algn="l"/>
                        </a:tabLst>
                      </a:pPr>
                      <a:r>
                        <a:rPr lang="ru-RU" sz="800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Картирование как инструмент определения потерь. Анализ и методика проведения картирования. Технология составления карты текущего, целевого и идеального состояния.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1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8755" algn="l"/>
                        </a:tabLst>
                      </a:pPr>
                      <a:r>
                        <a:rPr lang="ru-RU" sz="800" spc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 Виды потерь. 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1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8755" algn="l"/>
                        </a:tabLst>
                      </a:pPr>
                      <a:r>
                        <a:rPr lang="ru-RU" sz="800" spc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 Паспорт проекта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8585" algn="l"/>
                          <a:tab pos="198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 Целеполагание бережливой организации. Методика </a:t>
                      </a:r>
                      <a:r>
                        <a:rPr lang="en-US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SQDCM</a:t>
                      </a: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матрица Хосин Канри. Процессная модель деятельности организации.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3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8585" algn="l"/>
                          <a:tab pos="198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 Методика решения проблем на пути достижения целей. Проектное управление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3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8755" algn="l"/>
                        </a:tabLst>
                      </a:pPr>
                      <a:r>
                        <a:rPr lang="ru-RU" sz="800" spc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 Организация рабочего места. Система 5</a:t>
                      </a:r>
                      <a:r>
                        <a:rPr lang="en-US" sz="800" spc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ru-RU" sz="800" spc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Методика и план внедрения.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3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8755" algn="l"/>
                        </a:tabLst>
                      </a:pPr>
                      <a:r>
                        <a:rPr lang="ru-RU" sz="800" spc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8. Вытягивание. Канбан. Управление потоком задач. Встроенное качество.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1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8755" algn="l"/>
                        </a:tabLst>
                      </a:pPr>
                      <a:r>
                        <a:rPr lang="ru-RU" sz="800" spc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9. Стандартизированная работа.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1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8755" algn="l"/>
                        </a:tabLst>
                      </a:pPr>
                      <a:r>
                        <a:rPr lang="ru-RU" sz="800" spc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10. Кайдзен. Методы мотивации персонала.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8755" algn="l"/>
                        </a:tabLst>
                      </a:pPr>
                      <a:r>
                        <a:rPr lang="ru-RU" sz="800" spc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11. Лидерство. Работа с установками. Шаблоны мышления. Управление мышлением. Управление сотрудниками в период изменений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1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8755" algn="l"/>
                        </a:tabLst>
                      </a:pPr>
                      <a:r>
                        <a:rPr lang="ru-RU" sz="800" spc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12. Фабрика процессов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1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383" marR="45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9"/>
          <a:stretch/>
        </p:blipFill>
        <p:spPr>
          <a:xfrm>
            <a:off x="4211960" y="2398587"/>
            <a:ext cx="3906705" cy="206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78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C3F23739-FAF1-4C5F-B45B-335ABE0A9BCB}"/>
              </a:ext>
            </a:extLst>
          </p:cNvPr>
          <p:cNvGrpSpPr/>
          <p:nvPr/>
        </p:nvGrpSpPr>
        <p:grpSpPr>
          <a:xfrm>
            <a:off x="0" y="1160226"/>
            <a:ext cx="9144000" cy="108312"/>
            <a:chOff x="0" y="1164788"/>
            <a:chExt cx="11520488" cy="103749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xmlns="" id="{A9860248-758B-4C99-AE8F-31381C28547F}"/>
                </a:ext>
              </a:extLst>
            </p:cNvPr>
            <p:cNvCxnSpPr/>
            <p:nvPr/>
          </p:nvCxnSpPr>
          <p:spPr>
            <a:xfrm flipV="1">
              <a:off x="0" y="1164788"/>
              <a:ext cx="11520488" cy="537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558A2077-D54C-400E-B9DC-617F005B0841}"/>
                </a:ext>
              </a:extLst>
            </p:cNvPr>
            <p:cNvCxnSpPr/>
            <p:nvPr/>
          </p:nvCxnSpPr>
          <p:spPr>
            <a:xfrm flipV="1">
              <a:off x="0" y="1214756"/>
              <a:ext cx="11520488" cy="537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059ED5F-BFDF-4997-BFF7-BF39E6CD9921}"/>
              </a:ext>
            </a:extLst>
          </p:cNvPr>
          <p:cNvSpPr txBox="1"/>
          <p:nvPr/>
        </p:nvSpPr>
        <p:spPr>
          <a:xfrm>
            <a:off x="1828031" y="307845"/>
            <a:ext cx="5263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Опорные организации </a:t>
            </a:r>
            <a:r>
              <a:rPr lang="ru-RU" b="1" dirty="0" smtClean="0">
                <a:solidFill>
                  <a:srgbClr val="FF0000"/>
                </a:solidFill>
              </a:rPr>
              <a:t>сквозного потока по формированию компетенций бережливой личности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B822895-CA18-4841-B42C-BEE73AEC0CB4}"/>
              </a:ext>
            </a:extLst>
          </p:cNvPr>
          <p:cNvSpPr txBox="1"/>
          <p:nvPr/>
        </p:nvSpPr>
        <p:spPr>
          <a:xfrm>
            <a:off x="183972" y="1491721"/>
            <a:ext cx="328811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Пилотные организации</a:t>
            </a:r>
            <a:r>
              <a:rPr lang="ru-RU" sz="2400" b="1" dirty="0">
                <a:solidFill>
                  <a:schemeClr val="accent1"/>
                </a:solidFill>
              </a:rPr>
              <a:t>, реализующие межорганизационные проекты</a:t>
            </a:r>
          </a:p>
          <a:p>
            <a:endParaRPr lang="ru-RU" sz="2400" b="1" dirty="0" smtClean="0">
              <a:solidFill>
                <a:schemeClr val="accent1"/>
              </a:solidFill>
            </a:endParaRPr>
          </a:p>
          <a:p>
            <a:endParaRPr lang="ru-RU" sz="2400" b="1" dirty="0">
              <a:solidFill>
                <a:schemeClr val="accent1"/>
              </a:solidFill>
            </a:endParaRPr>
          </a:p>
          <a:p>
            <a:r>
              <a:rPr lang="ru-RU" sz="2400" b="1" dirty="0">
                <a:solidFill>
                  <a:schemeClr val="accent1"/>
                </a:solidFill>
              </a:rPr>
              <a:t>Организации-образцы лучших практик (в т.ч. кандидаты)</a:t>
            </a:r>
            <a:r>
              <a:rPr lang="ru-RU" sz="2400" dirty="0">
                <a:solidFill>
                  <a:schemeClr val="accent1"/>
                </a:solidFill>
              </a:rPr>
              <a:t/>
            </a:r>
            <a:br>
              <a:rPr lang="ru-RU" sz="2400" dirty="0">
                <a:solidFill>
                  <a:schemeClr val="accent1"/>
                </a:solidFill>
              </a:rPr>
            </a:b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FAA1376-8F8A-4822-98CE-A2676881E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384" y="1576660"/>
            <a:ext cx="4176464" cy="286015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647ED2D-CB12-4256-9E2D-B18A33298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383" y="4482099"/>
            <a:ext cx="4320480" cy="2189090"/>
          </a:xfrm>
          <a:prstGeom prst="rect">
            <a:avLst/>
          </a:prstGeom>
        </p:spPr>
      </p:pic>
      <p:sp>
        <p:nvSpPr>
          <p:cNvPr id="3" name="Стрелка: штриховая вправо 2">
            <a:extLst>
              <a:ext uri="{FF2B5EF4-FFF2-40B4-BE49-F238E27FC236}">
                <a16:creationId xmlns:a16="http://schemas.microsoft.com/office/drawing/2014/main" xmlns="" id="{D8AFF157-6BA0-48E7-8E4F-A2F840B2905C}"/>
              </a:ext>
            </a:extLst>
          </p:cNvPr>
          <p:cNvSpPr/>
          <p:nvPr/>
        </p:nvSpPr>
        <p:spPr>
          <a:xfrm>
            <a:off x="3275856" y="2525232"/>
            <a:ext cx="1184118" cy="261118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1" y="41874"/>
            <a:ext cx="1029371" cy="115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216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1DC602-1D69-2265-9851-DDD4D0F07A99}"/>
              </a:ext>
            </a:extLst>
          </p:cNvPr>
          <p:cNvSpPr txBox="1"/>
          <p:nvPr/>
        </p:nvSpPr>
        <p:spPr>
          <a:xfrm>
            <a:off x="1178362" y="332657"/>
            <a:ext cx="552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Участие в партнерских проверках учреждений образования региона и федерации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1" y="-39082"/>
            <a:ext cx="1101379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4646"/>
            <a:ext cx="3938357" cy="264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6"/>
          <a:stretch/>
        </p:blipFill>
        <p:spPr>
          <a:xfrm>
            <a:off x="4499992" y="1383540"/>
            <a:ext cx="3744884" cy="2261658"/>
          </a:xfrm>
          <a:prstGeom prst="rect">
            <a:avLst/>
          </a:prstGeom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4" y="3791528"/>
            <a:ext cx="3839805" cy="439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382" y="3791528"/>
            <a:ext cx="3466104" cy="239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29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539" y="87766"/>
            <a:ext cx="4657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46595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205566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Участие в работе Клуба бережливых школ и детских садов России</a:t>
            </a:r>
            <a:r>
              <a:rPr lang="ru-RU" sz="2400" dirty="0">
                <a:solidFill>
                  <a:srgbClr val="70AD47">
                    <a:lumMod val="75000"/>
                  </a:srgbClr>
                </a:solidFill>
              </a:rPr>
              <a:t/>
            </a:r>
            <a:br>
              <a:rPr lang="ru-RU" sz="2400" dirty="0">
                <a:solidFill>
                  <a:srgbClr val="70AD47">
                    <a:lumMod val="75000"/>
                  </a:srgbClr>
                </a:solidFill>
              </a:rPr>
            </a:br>
            <a:endParaRPr lang="ru-RU" sz="24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747611" y="3344273"/>
            <a:ext cx="3411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Открытое заседание Движения бережливых детских садов РФ январь 2024 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747611" y="6252259"/>
            <a:ext cx="3411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Заседание Движения март 2024 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5167888" y="5836760"/>
            <a:ext cx="34111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Открытое заседание сообществ ОМСУ и Движения бережливых детских садов РФ </a:t>
            </a:r>
          </a:p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(25.04.2024 г)</a:t>
            </a:r>
          </a:p>
        </p:txBody>
      </p:sp>
      <p:pic>
        <p:nvPicPr>
          <p:cNvPr id="5122" name="Picture 2" descr="C:\Users\директор\Desktop\бережуха\бережливое 2022\фото\IMG_19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85" y="1124744"/>
            <a:ext cx="3836293" cy="211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директор\Downloads\IMG_20240521_115137_4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" t="23250" r="8627" b="21163"/>
          <a:stretch/>
        </p:blipFill>
        <p:spPr bwMode="auto">
          <a:xfrm>
            <a:off x="493071" y="3993200"/>
            <a:ext cx="4166510" cy="190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директор\Downloads\IMG_20240521_115023_898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4" b="23813"/>
          <a:stretch/>
        </p:blipFill>
        <p:spPr bwMode="auto">
          <a:xfrm>
            <a:off x="4949076" y="3954934"/>
            <a:ext cx="3848820" cy="187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7" t="16351" r="20618" b="39568"/>
          <a:stretch/>
        </p:blipFill>
        <p:spPr bwMode="auto">
          <a:xfrm>
            <a:off x="5460361" y="1181746"/>
            <a:ext cx="3145776" cy="233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2" y="7061"/>
            <a:ext cx="834780" cy="93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61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50" y="2571"/>
            <a:ext cx="4657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46595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205566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Тиражирование опыта </a:t>
            </a:r>
            <a:r>
              <a:rPr lang="ru-RU" sz="2400" dirty="0">
                <a:solidFill>
                  <a:srgbClr val="70AD47">
                    <a:lumMod val="75000"/>
                  </a:srgbClr>
                </a:solidFill>
              </a:rPr>
              <a:t/>
            </a:r>
            <a:br>
              <a:rPr lang="ru-RU" sz="2400" dirty="0">
                <a:solidFill>
                  <a:srgbClr val="70AD47">
                    <a:lumMod val="75000"/>
                  </a:srgbClr>
                </a:solidFill>
              </a:rPr>
            </a:br>
            <a:endParaRPr lang="ru-RU" sz="2400" b="1" dirty="0">
              <a:solidFill>
                <a:srgbClr val="70AD47">
                  <a:lumMod val="75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4" t="15434" r="17019" b="5778"/>
          <a:stretch/>
        </p:blipFill>
        <p:spPr bwMode="auto">
          <a:xfrm>
            <a:off x="933167" y="1061136"/>
            <a:ext cx="7452828" cy="504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7438"/>
            <a:ext cx="1224136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90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50" y="2571"/>
            <a:ext cx="4657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46595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205566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Тиражирование опыта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( участие в рубрике «Простые истории») </a:t>
            </a:r>
            <a:r>
              <a:rPr lang="ru-RU" sz="2400" dirty="0">
                <a:solidFill>
                  <a:srgbClr val="70AD47">
                    <a:lumMod val="75000"/>
                  </a:srgbClr>
                </a:solidFill>
              </a:rPr>
              <a:t/>
            </a:r>
            <a:br>
              <a:rPr lang="ru-RU" sz="2400" dirty="0">
                <a:solidFill>
                  <a:srgbClr val="70AD47">
                    <a:lumMod val="75000"/>
                  </a:srgbClr>
                </a:solidFill>
              </a:rPr>
            </a:br>
            <a:endParaRPr lang="ru-RU" sz="2400" b="1" dirty="0">
              <a:solidFill>
                <a:srgbClr val="70AD47">
                  <a:lumMod val="75000"/>
                </a:srgb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30" y="205566"/>
            <a:ext cx="1224136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7" t="33793" r="-471779" b="-212367"/>
          <a:stretch/>
        </p:blipFill>
        <p:spPr bwMode="auto">
          <a:xfrm>
            <a:off x="5689600" y="3014132"/>
            <a:ext cx="18034496" cy="998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1" t="16814" r="50000" b="6623"/>
          <a:stretch/>
        </p:blipFill>
        <p:spPr bwMode="auto">
          <a:xfrm>
            <a:off x="904198" y="1625104"/>
            <a:ext cx="3755383" cy="475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5" t="18198" r="50000" b="7007"/>
          <a:stretch/>
        </p:blipFill>
        <p:spPr bwMode="auto">
          <a:xfrm>
            <a:off x="5287450" y="1699332"/>
            <a:ext cx="3467974" cy="468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84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4" y="0"/>
            <a:ext cx="4657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595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06815" y="87144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Задачи на 2024-25 уч. год</a:t>
            </a:r>
            <a:r>
              <a:rPr lang="ru-RU" sz="2400" dirty="0">
                <a:solidFill>
                  <a:srgbClr val="70AD47">
                    <a:lumMod val="75000"/>
                  </a:srgbClr>
                </a:solidFill>
              </a:rPr>
              <a:t/>
            </a:r>
            <a:br>
              <a:rPr lang="ru-RU" sz="2400" dirty="0">
                <a:solidFill>
                  <a:srgbClr val="70AD47">
                    <a:lumMod val="75000"/>
                  </a:srgbClr>
                </a:solidFill>
              </a:rPr>
            </a:br>
            <a:endParaRPr lang="ru-RU" sz="24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921010"/>
            <a:ext cx="36004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Наращивание проектной массы, в том числе реализация межведомственных бережливых проектов в рамках сквозных потоков Кузбасса;</a:t>
            </a:r>
          </a:p>
          <a:p>
            <a:pPr marL="285750" indent="-285750">
              <a:buFontTx/>
              <a:buChar char="-"/>
            </a:pPr>
            <a:endParaRPr lang="ru-RU" sz="12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Участие в федеральных,  региональных мероприятиях бережливой направленности и конкурсном движении; </a:t>
            </a:r>
          </a:p>
          <a:p>
            <a:endParaRPr lang="ru-RU" sz="12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Участие в работе рабочей группы по подготовке учреждений КМО к партнерским  проверкам;</a:t>
            </a:r>
          </a:p>
          <a:p>
            <a:pPr marL="285750" indent="-285750">
              <a:buFontTx/>
              <a:buChar char="-"/>
            </a:pPr>
            <a:endParaRPr lang="ru-RU" sz="12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Участие в работе Клуба   </a:t>
            </a:r>
          </a:p>
          <a:p>
            <a:r>
              <a:rPr lang="ru-RU" sz="1200" dirty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      бережливых  школ и Движении   </a:t>
            </a:r>
          </a:p>
          <a:p>
            <a:r>
              <a:rPr lang="ru-RU" sz="1200" dirty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       детских садов  России;</a:t>
            </a:r>
          </a:p>
          <a:p>
            <a:endParaRPr lang="ru-RU" sz="12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Развитие партнерских связей с командами бережливых учреждений страны и региона; </a:t>
            </a:r>
          </a:p>
          <a:p>
            <a:pPr marL="285750" indent="-285750">
              <a:buFontTx/>
              <a:buChar char="-"/>
            </a:pPr>
            <a:endParaRPr lang="ru-RU" sz="12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Развертывание проектов бережливой школы ( подача заявки на открытие (расширение) </a:t>
            </a:r>
            <a:r>
              <a:rPr lang="ru-RU" sz="1200" dirty="0" err="1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стажировочной</a:t>
            </a: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 площадки);</a:t>
            </a:r>
          </a:p>
          <a:p>
            <a:pPr marL="285750" indent="-285750">
              <a:buFontTx/>
              <a:buChar char="-"/>
            </a:pPr>
            <a:endParaRPr lang="ru-RU" sz="12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Участие в написании книги ОСА;</a:t>
            </a:r>
          </a:p>
          <a:p>
            <a:pPr marL="285750" indent="-285750">
              <a:buFontTx/>
              <a:buChar char="-"/>
            </a:pPr>
            <a:endParaRPr lang="ru-RU" sz="12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Создание методических продуктов для тиража ( детские фабрики процессов), реализация программ по формированию бережливого мышления;</a:t>
            </a:r>
          </a:p>
          <a:p>
            <a:endParaRPr lang="ru-RU" sz="12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Создание фабрики процессов для школьников</a:t>
            </a:r>
          </a:p>
          <a:p>
            <a:endParaRPr lang="ru-RU" sz="16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" t="36" r="52245" b="15269"/>
          <a:stretch/>
        </p:blipFill>
        <p:spPr bwMode="auto">
          <a:xfrm>
            <a:off x="4211960" y="1020142"/>
            <a:ext cx="4477062" cy="552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3" y="-14858"/>
            <a:ext cx="1023203" cy="10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4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7"/>
            <a:ext cx="47880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659579" y="-3067"/>
            <a:ext cx="448442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Объект 10"/>
          <p:cNvSpPr txBox="1">
            <a:spLocks/>
          </p:cNvSpPr>
          <p:nvPr/>
        </p:nvSpPr>
        <p:spPr>
          <a:xfrm>
            <a:off x="1475656" y="604644"/>
            <a:ext cx="2737307" cy="519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31B6FD"/>
              </a:buClr>
              <a:buFont typeface="Symbol" pitchFamily="18" charset="2"/>
              <a:buNone/>
              <a:defRPr/>
            </a:pPr>
            <a:endParaRPr lang="ru-RU" b="1" dirty="0">
              <a:solidFill>
                <a:srgbClr val="FF0000"/>
              </a:solidFill>
              <a:latin typeface="Candar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8" t="18691" r="26414" b="5529"/>
          <a:stretch/>
        </p:blipFill>
        <p:spPr bwMode="auto">
          <a:xfrm>
            <a:off x="755576" y="319475"/>
            <a:ext cx="2666813" cy="354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5363"/>
            <a:ext cx="10239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0" t="19758" r="26977" b="4548"/>
          <a:stretch/>
        </p:blipFill>
        <p:spPr bwMode="auto">
          <a:xfrm>
            <a:off x="3491880" y="365861"/>
            <a:ext cx="2573728" cy="349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9" t="20429" r="26724" b="7161"/>
          <a:stretch/>
        </p:blipFill>
        <p:spPr bwMode="auto">
          <a:xfrm>
            <a:off x="6156176" y="365860"/>
            <a:ext cx="2696843" cy="349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3" t="24291" r="26714" b="5479"/>
          <a:stretch/>
        </p:blipFill>
        <p:spPr bwMode="auto">
          <a:xfrm>
            <a:off x="6293831" y="3863256"/>
            <a:ext cx="2421532" cy="299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216" y="4077072"/>
            <a:ext cx="3128632" cy="2356174"/>
          </a:xfrm>
          <a:prstGeom prst="rect">
            <a:avLst/>
          </a:prstGeom>
          <a:noFill/>
          <a:ln w="22225">
            <a:solidFill>
              <a:srgbClr val="9BBB59">
                <a:lumMod val="75000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3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7"/>
            <a:ext cx="47880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659581" y="0"/>
            <a:ext cx="448442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Объект 10"/>
          <p:cNvSpPr txBox="1">
            <a:spLocks/>
          </p:cNvSpPr>
          <p:nvPr/>
        </p:nvSpPr>
        <p:spPr>
          <a:xfrm>
            <a:off x="1475656" y="604644"/>
            <a:ext cx="2737307" cy="519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Candara"/>
              </a:rPr>
              <a:t>ПРИГЛАШАЕМ </a:t>
            </a:r>
          </a:p>
          <a:p>
            <a:pPr marL="0" indent="0" algn="ctr"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Candara"/>
              </a:rPr>
              <a:t>К СОТРУДНИЧЕСТВУ</a:t>
            </a:r>
            <a:endParaRPr lang="ru-RU" b="1" dirty="0">
              <a:solidFill>
                <a:srgbClr val="FF0000"/>
              </a:solidFill>
              <a:latin typeface="Candara"/>
            </a:endParaRPr>
          </a:p>
        </p:txBody>
      </p:sp>
      <p:pic>
        <p:nvPicPr>
          <p:cNvPr id="7" name="Picture 2" descr="C:\Users\Надежда\Desktop\сай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1825"/>
            <a:ext cx="2121429" cy="230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5890"/>
            <a:ext cx="10239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директор\Downloads\IMG-20240402-WA00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07" y="4221087"/>
            <a:ext cx="3217990" cy="214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директор\Downloads\-l1QT-YOCr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98829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28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98" y="21476"/>
            <a:ext cx="51296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17690" y="6868"/>
            <a:ext cx="9234606" cy="6858937"/>
            <a:chOff x="154846" y="-937"/>
            <a:chExt cx="15902068" cy="685893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54846" y="-937"/>
              <a:ext cx="6801085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" name="Прямоугольный треугольник 2"/>
            <p:cNvSpPr/>
            <p:nvPr/>
          </p:nvSpPr>
          <p:spPr>
            <a:xfrm>
              <a:off x="6801085" y="0"/>
              <a:ext cx="9255829" cy="6858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prstClr val="white"/>
                  </a:solidFill>
                </a:rPr>
                <a:t>ф</a:t>
              </a: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244346" y="4404932"/>
            <a:ext cx="1807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40488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6404" y="578639"/>
            <a:ext cx="411805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  работы ресурсной </a:t>
            </a:r>
            <a:r>
              <a:rPr lang="ru-RU" sz="16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стажировочной</a:t>
            </a:r>
            <a:r>
              <a:rPr lang="ru-RU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площадки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2023-24 </a:t>
            </a:r>
            <a:r>
              <a:rPr lang="ru-RU" sz="16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уч.году</a:t>
            </a:r>
            <a:r>
              <a:rPr lang="ru-RU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algn="ctr"/>
            <a:endParaRPr lang="ru-RU" sz="1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Обобщение и распространение опыта учреждения  по теме «Внедрение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технологий бережливого производства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деятельность образовательной организации»  </a:t>
            </a:r>
          </a:p>
          <a:p>
            <a:pPr algn="ctr"/>
            <a:endParaRPr lang="ru-RU" b="1" dirty="0">
              <a:solidFill>
                <a:srgbClr val="40488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2924944"/>
            <a:ext cx="334213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1. Обобщить опыт учреждения по выполнению проектов для тиража;</a:t>
            </a:r>
          </a:p>
          <a:p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2. Внедрить  программы дополнительного образования «Приключение </a:t>
            </a:r>
            <a:r>
              <a:rPr lang="ru-RU" sz="1200" dirty="0" err="1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Берегуши</a:t>
            </a: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» для дошкольников, «Азбука </a:t>
            </a:r>
            <a:r>
              <a:rPr lang="ru-RU" sz="1200" dirty="0" err="1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Берегуши</a:t>
            </a: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» для начальной школы, «Азы бережливости (основы бережливого производства» для 10-11 класса, обобщить опыт апробированных программ для тиражирования.</a:t>
            </a:r>
          </a:p>
          <a:p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3. Обеспечить участие учреждения в конкурсном движении  лучших практик внедрения бережливых технологий.</a:t>
            </a:r>
          </a:p>
          <a:p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4. Продолжить партнерское взаимодействие с бережливыми учреждениями страны, в том числе участие в партнерских проверках образовательных учреждений.</a:t>
            </a:r>
          </a:p>
          <a:p>
            <a:endParaRPr lang="ru-RU" sz="12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sz="12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8" y="1447281"/>
            <a:ext cx="359031" cy="47870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965" y="3136099"/>
            <a:ext cx="359031" cy="478708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5" y="254142"/>
            <a:ext cx="964893" cy="10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80" y="3696330"/>
            <a:ext cx="4082848" cy="203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074" y="564031"/>
            <a:ext cx="3978500" cy="287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23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98" y="21476"/>
            <a:ext cx="51296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17690" y="6868"/>
            <a:ext cx="9234606" cy="6858937"/>
            <a:chOff x="154846" y="-937"/>
            <a:chExt cx="15902068" cy="685893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54846" y="-937"/>
              <a:ext cx="6801085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" name="Прямоугольный треугольник 2"/>
            <p:cNvSpPr/>
            <p:nvPr/>
          </p:nvSpPr>
          <p:spPr>
            <a:xfrm>
              <a:off x="6801085" y="0"/>
              <a:ext cx="9255829" cy="6858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prstClr val="white"/>
                  </a:solidFill>
                </a:rPr>
                <a:t>ф</a:t>
              </a: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244346" y="4404932"/>
            <a:ext cx="1807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40488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3879" y="273081"/>
            <a:ext cx="42975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Федеральный образец бережливой образовательной организации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6.11.2020 г – присвоение статуса</a:t>
            </a:r>
          </a:p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21.12.2023 г – подтверждение статуса 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Направления  работы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2023-24 </a:t>
            </a:r>
            <a:r>
              <a:rPr lang="ru-RU" sz="16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уч.году</a:t>
            </a:r>
            <a:r>
              <a:rPr lang="ru-RU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algn="ctr"/>
            <a:endParaRPr lang="ru-RU" b="1" dirty="0">
              <a:solidFill>
                <a:srgbClr val="40488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7512" y="2060848"/>
            <a:ext cx="334213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Реализация проектов в рамках плана работы федеральной  пилотной и региональной </a:t>
            </a:r>
            <a:r>
              <a:rPr lang="ru-RU" sz="1200" dirty="0" err="1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стажировочных</a:t>
            </a: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  площадок;</a:t>
            </a:r>
          </a:p>
          <a:p>
            <a:endParaRPr lang="ru-RU" sz="12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Участие в федеральных и региональных мероприятиях;</a:t>
            </a:r>
          </a:p>
          <a:p>
            <a:endParaRPr lang="ru-RU" sz="12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Участие в конкурсном движении;</a:t>
            </a:r>
          </a:p>
          <a:p>
            <a:endParaRPr lang="ru-RU" sz="12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Участие в работе Клуба   </a:t>
            </a:r>
          </a:p>
          <a:p>
            <a:r>
              <a:rPr lang="ru-RU" sz="1200" dirty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     бережливых  школ и Движения  </a:t>
            </a:r>
          </a:p>
          <a:p>
            <a:r>
              <a:rPr lang="ru-RU" sz="1200" dirty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      детских садов  России;</a:t>
            </a:r>
          </a:p>
          <a:p>
            <a:endParaRPr lang="ru-RU" sz="12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Партнерское взаимодействие ( в </a:t>
            </a:r>
            <a:r>
              <a:rPr lang="ru-RU" sz="1200" dirty="0" err="1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r>
              <a:rPr lang="ru-RU" sz="1200" dirty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      участие в партнерских проверках) ; </a:t>
            </a:r>
          </a:p>
          <a:p>
            <a:endParaRPr lang="ru-RU" sz="12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Тиражирование опыта ( в </a:t>
            </a:r>
            <a:r>
              <a:rPr lang="ru-RU" sz="1200" dirty="0" err="1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убликации);</a:t>
            </a:r>
          </a:p>
          <a:p>
            <a:endParaRPr lang="ru-RU" sz="12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Апробация программных продуктов;</a:t>
            </a:r>
          </a:p>
          <a:p>
            <a:endParaRPr lang="ru-RU" sz="12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Обучение сотрудников  технологиям и инструментам бережливого производства;</a:t>
            </a:r>
          </a:p>
          <a:p>
            <a:endParaRPr lang="ru-RU" sz="1200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Создание методических продуктов деятельности</a:t>
            </a:r>
          </a:p>
          <a:p>
            <a:endParaRPr lang="ru-RU" dirty="0" smtClean="0">
              <a:solidFill>
                <a:srgbClr val="40488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8" y="1447281"/>
            <a:ext cx="359031" cy="47870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965" y="3136099"/>
            <a:ext cx="359031" cy="47870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54" y="230606"/>
            <a:ext cx="1667021" cy="157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директор\Desktop\фото бережливое 2021\Сертификат федеральный образец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28" y="3136099"/>
            <a:ext cx="4138947" cy="290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789796" y="1925989"/>
            <a:ext cx="33421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Магистральное направление: </a:t>
            </a:r>
            <a:r>
              <a:rPr lang="ru-RU" dirty="0" smtClean="0">
                <a:solidFill>
                  <a:srgbClr val="404888"/>
                </a:solidFill>
                <a:latin typeface="Times New Roman" pitchFamily="18" charset="0"/>
                <a:cs typeface="Times New Roman" pitchFamily="18" charset="0"/>
              </a:rPr>
              <a:t>«Продуктовый» подход к деятельности образца.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5" y="254142"/>
            <a:ext cx="964893" cy="10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66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1DC602-1D69-2265-9851-DDD4D0F07A99}"/>
              </a:ext>
            </a:extLst>
          </p:cNvPr>
          <p:cNvSpPr txBox="1"/>
          <p:nvPr/>
        </p:nvSpPr>
        <p:spPr>
          <a:xfrm>
            <a:off x="1178362" y="332656"/>
            <a:ext cx="55250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Региональная </a:t>
            </a:r>
            <a:r>
              <a:rPr lang="ru-RU" sz="14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стажировочная</a:t>
            </a:r>
            <a:r>
              <a:rPr lang="ru-RU" sz="1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 площадка на направлению «Образовательная среда» по теме «Внедрение технологий бережливого производства в деятельность образовательной организации»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1" y="-39082"/>
            <a:ext cx="1101379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3928396"/>
            <a:ext cx="2736303" cy="24317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29377"/>
            <a:ext cx="3168351" cy="20737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987" y="4505997"/>
            <a:ext cx="4703014" cy="194607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7324"/>
            <a:ext cx="2388096" cy="179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E1DC602-1D69-2265-9851-DDD4D0F07A99}"/>
              </a:ext>
            </a:extLst>
          </p:cNvPr>
          <p:cNvSpPr txBox="1"/>
          <p:nvPr/>
        </p:nvSpPr>
        <p:spPr>
          <a:xfrm>
            <a:off x="2234325" y="1705062"/>
            <a:ext cx="468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Проведено 6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стажировочных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 мероприятий в очной форме 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8" b="33531"/>
          <a:stretch/>
        </p:blipFill>
        <p:spPr bwMode="auto">
          <a:xfrm>
            <a:off x="6361495" y="2128444"/>
            <a:ext cx="2562809" cy="19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025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" y="101600"/>
            <a:ext cx="5133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723" y="101600"/>
            <a:ext cx="51296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244346" y="4404932"/>
            <a:ext cx="1807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40488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8" y="1447281"/>
            <a:ext cx="359031" cy="47870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965" y="3136099"/>
            <a:ext cx="359031" cy="47870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115616" y="318597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Реализация проектов </a:t>
            </a:r>
            <a:r>
              <a:rPr lang="ru-RU" sz="2400" dirty="0">
                <a:solidFill>
                  <a:srgbClr val="70AD47">
                    <a:lumMod val="75000"/>
                  </a:srgbClr>
                </a:solidFill>
              </a:rPr>
              <a:t/>
            </a:r>
            <a:br>
              <a:rPr lang="ru-RU" sz="2400" dirty="0">
                <a:solidFill>
                  <a:srgbClr val="70AD47">
                    <a:lumMod val="75000"/>
                  </a:srgbClr>
                </a:solidFill>
              </a:rPr>
            </a:br>
            <a:endParaRPr lang="ru-RU" sz="24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182224" y="813133"/>
            <a:ext cx="3957727" cy="523173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31B6FD"/>
              </a:buClr>
              <a:buNone/>
              <a:defRPr/>
            </a:pPr>
            <a:r>
              <a:rPr lang="ru-RU" sz="5600" b="1" u="sng" dirty="0" smtClean="0">
                <a:solidFill>
                  <a:srgbClr val="FF0000"/>
                </a:solidFill>
                <a:latin typeface="Candara"/>
              </a:rPr>
              <a:t>Закрытые проекты:</a:t>
            </a:r>
          </a:p>
          <a:p>
            <a:pPr marL="0" indent="0" algn="ctr">
              <a:buClr>
                <a:srgbClr val="31B6FD"/>
              </a:buClr>
              <a:buNone/>
              <a:defRPr/>
            </a:pPr>
            <a:endParaRPr lang="ru-RU" sz="5600" b="1" dirty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r>
              <a:rPr lang="ru-RU" sz="5600" b="1" dirty="0" smtClean="0">
                <a:solidFill>
                  <a:srgbClr val="A5A5A5">
                    <a:lumMod val="50000"/>
                  </a:srgbClr>
                </a:solidFill>
                <a:latin typeface="Candara"/>
              </a:rPr>
              <a:t>Оптимизация процесса вакцинации воспитанников;</a:t>
            </a:r>
          </a:p>
          <a:p>
            <a:pPr>
              <a:buClr>
                <a:srgbClr val="31B6FD"/>
              </a:buClr>
              <a:defRPr/>
            </a:pPr>
            <a:endParaRPr lang="ru-RU" sz="56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r>
              <a:rPr lang="ru-RU" sz="5600" b="1" dirty="0" smtClean="0">
                <a:solidFill>
                  <a:srgbClr val="A5A5A5">
                    <a:lumMod val="50000"/>
                  </a:srgbClr>
                </a:solidFill>
                <a:latin typeface="Candara"/>
              </a:rPr>
              <a:t>Оптимизация процесса участия воспитанников в конкурсном движении;</a:t>
            </a:r>
          </a:p>
          <a:p>
            <a:pPr>
              <a:buClr>
                <a:srgbClr val="31B6FD"/>
              </a:buClr>
              <a:defRPr/>
            </a:pPr>
            <a:endParaRPr lang="ru-RU" sz="56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r>
              <a:rPr lang="ru-RU" sz="5600" b="1" dirty="0" smtClean="0">
                <a:solidFill>
                  <a:srgbClr val="A5A5A5">
                    <a:lumMod val="50000"/>
                  </a:srgbClr>
                </a:solidFill>
                <a:latin typeface="Candara"/>
              </a:rPr>
              <a:t>Стандартизация процесса разработки основной образовательной программы ДО;</a:t>
            </a:r>
          </a:p>
          <a:p>
            <a:pPr>
              <a:buClr>
                <a:srgbClr val="31B6FD"/>
              </a:buClr>
              <a:defRPr/>
            </a:pPr>
            <a:endParaRPr lang="ru-RU" sz="56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r>
              <a:rPr lang="ru-RU" sz="5600" b="1" dirty="0" smtClean="0">
                <a:solidFill>
                  <a:srgbClr val="A5A5A5">
                    <a:lumMod val="50000"/>
                  </a:srgbClr>
                </a:solidFill>
                <a:latin typeface="Candara"/>
              </a:rPr>
              <a:t>Стандартизация кадрового документооборота организации;</a:t>
            </a:r>
          </a:p>
          <a:p>
            <a:pPr>
              <a:buClr>
                <a:srgbClr val="31B6FD"/>
              </a:buClr>
              <a:defRPr/>
            </a:pPr>
            <a:endParaRPr lang="ru-RU" sz="56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r>
              <a:rPr lang="ru-RU" sz="5600" b="1" dirty="0" smtClean="0">
                <a:solidFill>
                  <a:srgbClr val="A5A5A5">
                    <a:lumMod val="50000"/>
                  </a:srgbClr>
                </a:solidFill>
                <a:latin typeface="Candara"/>
              </a:rPr>
              <a:t> Стандартизация процесса инвентаризации;</a:t>
            </a:r>
          </a:p>
          <a:p>
            <a:pPr>
              <a:buClr>
                <a:srgbClr val="31B6FD"/>
              </a:buClr>
              <a:defRPr/>
            </a:pPr>
            <a:endParaRPr lang="ru-RU" sz="56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r>
              <a:rPr lang="ru-RU" sz="5600" b="1" dirty="0" smtClean="0">
                <a:solidFill>
                  <a:srgbClr val="A5A5A5">
                    <a:lumMod val="50000"/>
                  </a:srgbClr>
                </a:solidFill>
                <a:latin typeface="Candara"/>
              </a:rPr>
              <a:t>Оптимизация процесса постановки предметов на баланс и на временное хранение;</a:t>
            </a:r>
          </a:p>
          <a:p>
            <a:pPr>
              <a:buClr>
                <a:srgbClr val="31B6FD"/>
              </a:buClr>
              <a:defRPr/>
            </a:pPr>
            <a:endParaRPr lang="ru-RU" sz="56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r>
              <a:rPr lang="ru-RU" sz="5600" b="1" dirty="0" smtClean="0">
                <a:solidFill>
                  <a:srgbClr val="A5A5A5">
                    <a:lumMod val="50000"/>
                  </a:srgbClr>
                </a:solidFill>
                <a:latin typeface="Candara"/>
              </a:rPr>
              <a:t>Оптимизация работы родительского комитета ДГ;</a:t>
            </a:r>
          </a:p>
          <a:p>
            <a:pPr>
              <a:buClr>
                <a:srgbClr val="31B6FD"/>
              </a:buClr>
              <a:defRPr/>
            </a:pPr>
            <a:endParaRPr lang="ru-RU" sz="56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r>
              <a:rPr lang="ru-RU" sz="5600" b="1" dirty="0" smtClean="0">
                <a:solidFill>
                  <a:srgbClr val="A5A5A5">
                    <a:lumMod val="50000"/>
                  </a:srgbClr>
                </a:solidFill>
                <a:latin typeface="Candara"/>
              </a:rPr>
              <a:t>Стандартизация процесса участия дошкольников в экологических акциях;</a:t>
            </a:r>
          </a:p>
          <a:p>
            <a:pPr>
              <a:buClr>
                <a:srgbClr val="31B6FD"/>
              </a:buClr>
              <a:buFont typeface="Wingdings" pitchFamily="2" charset="2"/>
              <a:buChar char="v"/>
              <a:defRPr/>
            </a:pPr>
            <a:endParaRPr lang="ru-RU" sz="48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buFont typeface="Wingdings" pitchFamily="2" charset="2"/>
              <a:buChar char="v"/>
              <a:defRPr/>
            </a:pPr>
            <a:endParaRPr lang="ru-RU" sz="42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 marL="0" indent="0">
              <a:buClr>
                <a:srgbClr val="31B6FD"/>
              </a:buClr>
              <a:buNone/>
              <a:defRPr/>
            </a:pPr>
            <a:endParaRPr lang="ru-RU" sz="42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sz="42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sz="42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b="1" dirty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 marL="0" indent="0">
              <a:buClr>
                <a:srgbClr val="31B6FD"/>
              </a:buClr>
              <a:buFont typeface="Symbol" pitchFamily="18" charset="2"/>
              <a:buNone/>
              <a:defRPr/>
            </a:pPr>
            <a:endParaRPr lang="ru-RU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dirty="0">
              <a:solidFill>
                <a:srgbClr val="ED7D31">
                  <a:lumMod val="75000"/>
                </a:srgbClr>
              </a:solidFill>
              <a:latin typeface="Candara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4634948" y="1268760"/>
            <a:ext cx="3957727" cy="5231734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31B6FD"/>
              </a:buClr>
              <a:buNone/>
              <a:defRPr/>
            </a:pPr>
            <a:r>
              <a:rPr lang="ru-RU" sz="4800" b="1" u="sng" dirty="0" smtClean="0">
                <a:solidFill>
                  <a:srgbClr val="FF0000"/>
                </a:solidFill>
                <a:latin typeface="Candara"/>
              </a:rPr>
              <a:t>Открытые </a:t>
            </a:r>
            <a:r>
              <a:rPr lang="ru-RU" sz="4800" b="1" u="sng" dirty="0">
                <a:solidFill>
                  <a:srgbClr val="FF0000"/>
                </a:solidFill>
                <a:latin typeface="Candara"/>
              </a:rPr>
              <a:t>проекты</a:t>
            </a:r>
            <a:r>
              <a:rPr lang="ru-RU" sz="4800" b="1" u="sng" dirty="0" smtClean="0">
                <a:solidFill>
                  <a:srgbClr val="FF0000"/>
                </a:solidFill>
                <a:latin typeface="Candara"/>
              </a:rPr>
              <a:t>:</a:t>
            </a:r>
          </a:p>
          <a:p>
            <a:pPr marL="0" indent="0" algn="ctr">
              <a:buClr>
                <a:srgbClr val="31B6FD"/>
              </a:buClr>
              <a:buNone/>
              <a:defRPr/>
            </a:pPr>
            <a:endParaRPr lang="ru-RU" sz="48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buFont typeface="Wingdings" pitchFamily="2" charset="2"/>
              <a:buChar char="v"/>
              <a:defRPr/>
            </a:pPr>
            <a:r>
              <a:rPr lang="ru-RU" sz="4800" b="1" dirty="0" smtClean="0">
                <a:solidFill>
                  <a:srgbClr val="A5A5A5">
                    <a:lumMod val="50000"/>
                  </a:srgbClr>
                </a:solidFill>
                <a:latin typeface="Candara"/>
              </a:rPr>
              <a:t>Оптимизация процесса проведения тренировочных мероприятий в случае ЧС;</a:t>
            </a:r>
          </a:p>
          <a:p>
            <a:pPr>
              <a:buClr>
                <a:srgbClr val="31B6FD"/>
              </a:buClr>
              <a:buFont typeface="Wingdings" pitchFamily="2" charset="2"/>
              <a:buChar char="v"/>
              <a:defRPr/>
            </a:pPr>
            <a:endParaRPr lang="ru-RU" sz="48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buFont typeface="Wingdings" pitchFamily="2" charset="2"/>
              <a:buChar char="v"/>
              <a:defRPr/>
            </a:pPr>
            <a:r>
              <a:rPr lang="ru-RU" sz="4800" b="1" dirty="0" smtClean="0">
                <a:solidFill>
                  <a:srgbClr val="A5A5A5">
                    <a:lumMod val="50000"/>
                  </a:srgbClr>
                </a:solidFill>
                <a:latin typeface="Candara"/>
              </a:rPr>
              <a:t>Стандартизация процесса организации дежурства воспитанников старших групп;</a:t>
            </a:r>
          </a:p>
          <a:p>
            <a:pPr>
              <a:buClr>
                <a:srgbClr val="31B6FD"/>
              </a:buClr>
              <a:buFont typeface="Wingdings" pitchFamily="2" charset="2"/>
              <a:buChar char="v"/>
              <a:defRPr/>
            </a:pPr>
            <a:endParaRPr lang="ru-RU" sz="48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buFont typeface="Wingdings" pitchFamily="2" charset="2"/>
              <a:buChar char="v"/>
              <a:defRPr/>
            </a:pPr>
            <a:r>
              <a:rPr lang="ru-RU" sz="4800" b="1" dirty="0" smtClean="0">
                <a:solidFill>
                  <a:srgbClr val="A5A5A5">
                    <a:lumMod val="50000"/>
                  </a:srgbClr>
                </a:solidFill>
                <a:latin typeface="Candara"/>
              </a:rPr>
              <a:t>Стандартизация процесса публикаций в </a:t>
            </a:r>
            <a:r>
              <a:rPr lang="ru-RU" sz="4800" b="1" dirty="0" err="1" smtClean="0">
                <a:solidFill>
                  <a:srgbClr val="A5A5A5">
                    <a:lumMod val="50000"/>
                  </a:srgbClr>
                </a:solidFill>
                <a:latin typeface="Candara"/>
              </a:rPr>
              <a:t>соцсетях</a:t>
            </a:r>
            <a:r>
              <a:rPr lang="ru-RU" sz="4800" b="1" dirty="0" smtClean="0">
                <a:solidFill>
                  <a:srgbClr val="A5A5A5">
                    <a:lumMod val="50000"/>
                  </a:srgbClr>
                </a:solidFill>
                <a:latin typeface="Candara"/>
              </a:rPr>
              <a:t>;</a:t>
            </a:r>
          </a:p>
          <a:p>
            <a:pPr marL="0" indent="0">
              <a:buClr>
                <a:srgbClr val="31B6FD"/>
              </a:buClr>
              <a:buNone/>
              <a:defRPr/>
            </a:pPr>
            <a:endParaRPr lang="ru-RU" sz="48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buFont typeface="Wingdings" pitchFamily="2" charset="2"/>
              <a:buChar char="v"/>
              <a:defRPr/>
            </a:pPr>
            <a:r>
              <a:rPr lang="ru-RU" sz="4800" b="1" dirty="0" smtClean="0">
                <a:solidFill>
                  <a:srgbClr val="A5A5A5">
                    <a:lumMod val="50000"/>
                  </a:srgbClr>
                </a:solidFill>
                <a:latin typeface="Candara"/>
              </a:rPr>
              <a:t>Совершенствование процесса комплексного диагностического обследования детей</a:t>
            </a:r>
          </a:p>
          <a:p>
            <a:pPr>
              <a:buClr>
                <a:srgbClr val="31B6FD"/>
              </a:buClr>
              <a:buFont typeface="Wingdings" pitchFamily="2" charset="2"/>
              <a:buChar char="v"/>
              <a:defRPr/>
            </a:pPr>
            <a:endParaRPr lang="ru-RU" sz="48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buFont typeface="Wingdings" pitchFamily="2" charset="2"/>
              <a:buChar char="v"/>
              <a:defRPr/>
            </a:pPr>
            <a:endParaRPr lang="ru-RU" sz="42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 marL="0" indent="0">
              <a:buClr>
                <a:srgbClr val="31B6FD"/>
              </a:buClr>
              <a:buNone/>
              <a:defRPr/>
            </a:pPr>
            <a:endParaRPr lang="ru-RU" sz="42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sz="42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sz="4200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b="1" dirty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 marL="0" indent="0">
              <a:buClr>
                <a:srgbClr val="31B6FD"/>
              </a:buClr>
              <a:buFont typeface="Symbol" pitchFamily="18" charset="2"/>
              <a:buNone/>
              <a:defRPr/>
            </a:pPr>
            <a:endParaRPr lang="ru-RU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b="1" dirty="0" smtClean="0">
              <a:solidFill>
                <a:srgbClr val="A5A5A5">
                  <a:lumMod val="50000"/>
                </a:srgbClr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dirty="0">
              <a:solidFill>
                <a:srgbClr val="ED7D31">
                  <a:lumMod val="75000"/>
                </a:srgbClr>
              </a:solidFill>
              <a:latin typeface="Candara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1" y="-39082"/>
            <a:ext cx="1101379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00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883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659581" y="-92518"/>
            <a:ext cx="448442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81559" y="3672991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PT" charset="0"/>
              </a:rPr>
              <a:t>02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37387" y="3429004"/>
            <a:ext cx="2592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70AD47">
                    <a:lumMod val="75000"/>
                  </a:srgbClr>
                </a:solidFill>
              </a:rPr>
              <a:t/>
            </a:r>
            <a:br>
              <a:rPr lang="ru-RU" sz="2400" dirty="0">
                <a:solidFill>
                  <a:srgbClr val="70AD47">
                    <a:lumMod val="75000"/>
                  </a:srgbClr>
                </a:solidFill>
              </a:rPr>
            </a:br>
            <a:endParaRPr lang="ru-RU" sz="24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68016" y="470997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Участие во всероссийских и региональных мероприятиях</a:t>
            </a:r>
            <a:r>
              <a:rPr lang="ru-RU" sz="2400" dirty="0">
                <a:solidFill>
                  <a:srgbClr val="70AD47">
                    <a:lumMod val="75000"/>
                  </a:srgbClr>
                </a:solidFill>
              </a:rPr>
              <a:t/>
            </a:r>
            <a:br>
              <a:rPr lang="ru-RU" sz="2400" dirty="0">
                <a:solidFill>
                  <a:srgbClr val="70AD47">
                    <a:lumMod val="75000"/>
                  </a:srgbClr>
                </a:solidFill>
              </a:rPr>
            </a:br>
            <a:endParaRPr lang="ru-RU" sz="24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5077" y="3336482"/>
            <a:ext cx="27363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Межрегиональный слет тренеров по бережливому производству 17-19 октября 2023 г  г. Сочи</a:t>
            </a:r>
          </a:p>
          <a:p>
            <a:pPr algn="ctr"/>
            <a:r>
              <a:rPr lang="ru-RU" sz="2400" dirty="0">
                <a:solidFill>
                  <a:srgbClr val="70AD47">
                    <a:lumMod val="75000"/>
                  </a:srgbClr>
                </a:solidFill>
              </a:rPr>
              <a:t/>
            </a:r>
            <a:br>
              <a:rPr lang="ru-RU" sz="2400" dirty="0">
                <a:solidFill>
                  <a:srgbClr val="70AD47">
                    <a:lumMod val="75000"/>
                  </a:srgbClr>
                </a:solidFill>
              </a:rPr>
            </a:br>
            <a:endParaRPr lang="ru-RU" sz="24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93435" y="3103604"/>
            <a:ext cx="240215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Всероссийский дальневосточный форум</a:t>
            </a:r>
          </a:p>
          <a:p>
            <a:pPr algn="ctr"/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 «Бережливые технологии»</a:t>
            </a:r>
          </a:p>
          <a:p>
            <a:pPr algn="ctr"/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20.11.2023 г </a:t>
            </a:r>
            <a:r>
              <a:rPr lang="ru-RU" sz="1100" dirty="0" err="1" smtClean="0">
                <a:solidFill>
                  <a:schemeClr val="accent1">
                    <a:lumMod val="75000"/>
                  </a:schemeClr>
                </a:solidFill>
              </a:rPr>
              <a:t>г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. Южно-Сахалинск</a:t>
            </a:r>
          </a:p>
          <a:p>
            <a:pPr algn="ctr"/>
            <a:r>
              <a:rPr lang="ru-RU" sz="2400" dirty="0">
                <a:solidFill>
                  <a:srgbClr val="70AD47">
                    <a:lumMod val="75000"/>
                  </a:srgbClr>
                </a:solidFill>
              </a:rPr>
              <a:t/>
            </a:r>
            <a:br>
              <a:rPr lang="ru-RU" sz="2400" dirty="0">
                <a:solidFill>
                  <a:srgbClr val="70AD47">
                    <a:lumMod val="75000"/>
                  </a:srgbClr>
                </a:solidFill>
              </a:rPr>
            </a:br>
            <a:endParaRPr lang="ru-RU" sz="2400" b="1" dirty="0">
              <a:solidFill>
                <a:srgbClr val="70AD47">
                  <a:lumMod val="75000"/>
                </a:srgbClr>
              </a:solidFill>
            </a:endParaRPr>
          </a:p>
        </p:txBody>
      </p:sp>
      <p:pic>
        <p:nvPicPr>
          <p:cNvPr id="1051" name="Picture 27" descr="https://downloader.disk.yandex.ru/preview/17479879bb06a324542477c462692bf6c733975661e91d1ec8f7b917a69e5a48/664b507e/EH_8Tn-ECaABYkO1opXl-qcn4wj_uOC7DZu7VnIxSXNCj7SpjJdEtGe71Nr7Oi9NnOxL-airMbDS9ChDrvT6jQ%3D%3D?uid=0&amp;filename=IMG_4619.JPG&amp;disposition=inline&amp;hash=&amp;limit=0&amp;content_type=image%2Fjpeg&amp;owner_uid=0&amp;tknv=v2&amp;size=1872x96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476882"/>
            <a:ext cx="2695794" cy="179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79" y="1340768"/>
            <a:ext cx="2961048" cy="166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17994" y="3358412"/>
            <a:ext cx="271804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Проектно-аналитическая сессия</a:t>
            </a:r>
          </a:p>
          <a:p>
            <a:pPr algn="ctr"/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ru-RU" sz="1100" dirty="0" err="1">
                <a:solidFill>
                  <a:schemeClr val="accent5">
                    <a:lumMod val="75000"/>
                  </a:schemeClr>
                </a:solidFill>
              </a:rPr>
              <a:t>Коллаборация</a:t>
            </a: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 знаний и навыков в области бережливого производства: опыт и методы обучения</a:t>
            </a:r>
            <a:r>
              <a:rPr lang="ru-RU" sz="1100" dirty="0" smtClean="0">
                <a:solidFill>
                  <a:schemeClr val="accent5">
                    <a:lumMod val="75000"/>
                  </a:schemeClr>
                </a:solidFill>
              </a:rPr>
              <a:t>» 20.02.2024 г. Кемерово</a:t>
            </a:r>
            <a:endParaRPr lang="ru-RU"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3"/>
          <a:stretch/>
        </p:blipFill>
        <p:spPr bwMode="auto">
          <a:xfrm>
            <a:off x="591867" y="4260001"/>
            <a:ext cx="2781883" cy="136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63837" y="5710030"/>
            <a:ext cx="240215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Стратегическая сессия бережливых сообществ 13-14 февраля  2024г.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Р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язань</a:t>
            </a:r>
          </a:p>
          <a:p>
            <a:pPr algn="ctr"/>
            <a:r>
              <a:rPr lang="ru-RU" sz="2400" dirty="0">
                <a:solidFill>
                  <a:srgbClr val="70AD47">
                    <a:lumMod val="75000"/>
                  </a:srgbClr>
                </a:solidFill>
              </a:rPr>
              <a:t/>
            </a:r>
            <a:br>
              <a:rPr lang="ru-RU" sz="2400" dirty="0">
                <a:solidFill>
                  <a:srgbClr val="70AD47">
                    <a:lumMod val="75000"/>
                  </a:srgbClr>
                </a:solidFill>
              </a:rPr>
            </a:br>
            <a:endParaRPr lang="ru-RU" sz="2400" b="1" dirty="0">
              <a:solidFill>
                <a:srgbClr val="70AD47">
                  <a:lumMod val="75000"/>
                </a:srgbClr>
              </a:solidFill>
            </a:endParaRPr>
          </a:p>
        </p:txBody>
      </p:sp>
      <p:pic>
        <p:nvPicPr>
          <p:cNvPr id="1057" name="Picture 33" descr="C:\Users\директор\Downloads\Screenshot_2024-02-21-21-05-09-56_e44fa99f58f790bd03ced9103cac0fb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" t="37117" r="87" b="37769"/>
          <a:stretch/>
        </p:blipFill>
        <p:spPr bwMode="auto">
          <a:xfrm>
            <a:off x="6631385" y="1875297"/>
            <a:ext cx="2491266" cy="139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:\Users\директор\Downloads\IMG_20240515_16033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6"/>
          <a:stretch/>
        </p:blipFill>
        <p:spPr bwMode="auto">
          <a:xfrm>
            <a:off x="3660230" y="4311837"/>
            <a:ext cx="2567954" cy="159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736570" y="5997141"/>
            <a:ext cx="27180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chemeClr val="accent5">
                    <a:lumMod val="75000"/>
                  </a:schemeClr>
                </a:solidFill>
              </a:rPr>
              <a:t>Совещание Министерства образования Кузбасса при участии представителей ИСРО и ГК «</a:t>
            </a:r>
            <a:r>
              <a:rPr lang="ru-RU" sz="1100" dirty="0" err="1" smtClean="0">
                <a:solidFill>
                  <a:schemeClr val="accent5">
                    <a:lumMod val="75000"/>
                  </a:schemeClr>
                </a:solidFill>
              </a:rPr>
              <a:t>Росатом</a:t>
            </a:r>
            <a:r>
              <a:rPr lang="ru-RU" sz="1100" dirty="0" smtClean="0">
                <a:solidFill>
                  <a:schemeClr val="accent5">
                    <a:lumMod val="75000"/>
                  </a:schemeClr>
                </a:solidFill>
              </a:rPr>
              <a:t>» 14-15 мая 2024 г п. </a:t>
            </a: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М</a:t>
            </a:r>
            <a:r>
              <a:rPr lang="ru-RU" sz="1100" dirty="0" smtClean="0">
                <a:solidFill>
                  <a:schemeClr val="accent5">
                    <a:lumMod val="75000"/>
                  </a:schemeClr>
                </a:solidFill>
              </a:rPr>
              <a:t>еталлплощадка</a:t>
            </a:r>
            <a:endParaRPr lang="ru-RU"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1" y="32448"/>
            <a:ext cx="1037755" cy="116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директор\Downloads\IMG_20240515_16023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385" y="4297131"/>
            <a:ext cx="2396233" cy="159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30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1DC602-1D69-2265-9851-DDD4D0F07A99}"/>
              </a:ext>
            </a:extLst>
          </p:cNvPr>
          <p:cNvSpPr txBox="1"/>
          <p:nvPr/>
        </p:nvSpPr>
        <p:spPr>
          <a:xfrm>
            <a:off x="1161730" y="188641"/>
            <a:ext cx="55250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Участие в конкурсе «Кино о бережливой личности» и конкурсе «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Берегуша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» в рамках форума «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ПроКузбасс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»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Июль 2023г</a:t>
            </a:r>
          </a:p>
          <a:p>
            <a:pPr algn="ctr">
              <a:defRPr/>
            </a:pPr>
            <a:endParaRPr lang="ru-RU" sz="20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Futura PT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28EABE5-0FF9-0504-6BFB-F858AECCAD47}"/>
              </a:ext>
            </a:extLst>
          </p:cNvPr>
          <p:cNvSpPr/>
          <p:nvPr/>
        </p:nvSpPr>
        <p:spPr>
          <a:xfrm>
            <a:off x="3380" y="0"/>
            <a:ext cx="226881" cy="2168821"/>
          </a:xfrm>
          <a:prstGeom prst="rect">
            <a:avLst/>
          </a:prstGeom>
          <a:solidFill>
            <a:srgbClr val="0D60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1" y="-39082"/>
            <a:ext cx="1101379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058" y="796072"/>
            <a:ext cx="2022555" cy="26877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3"/>
          <a:stretch/>
        </p:blipFill>
        <p:spPr>
          <a:xfrm>
            <a:off x="3637005" y="4869162"/>
            <a:ext cx="2560525" cy="17215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09" y="1556794"/>
            <a:ext cx="2418727" cy="32142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3768" y="3792088"/>
            <a:ext cx="1956514" cy="276707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60" y="4001666"/>
            <a:ext cx="1762125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0" t="13261" r="26205" b="3842"/>
          <a:stretch/>
        </p:blipFill>
        <p:spPr bwMode="auto">
          <a:xfrm>
            <a:off x="853145" y="1252446"/>
            <a:ext cx="1793224" cy="253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053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1DC602-1D69-2265-9851-DDD4D0F07A99}"/>
              </a:ext>
            </a:extLst>
          </p:cNvPr>
          <p:cNvSpPr txBox="1"/>
          <p:nvPr/>
        </p:nvSpPr>
        <p:spPr>
          <a:xfrm>
            <a:off x="1161730" y="188641"/>
            <a:ext cx="55250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Участие в Кузбасском конкурсе лучших практик применения технологий бережливого производства</a:t>
            </a:r>
          </a:p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я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нварь-март 2024 г</a:t>
            </a:r>
          </a:p>
          <a:p>
            <a:pPr algn="ctr">
              <a:defRPr/>
            </a:pPr>
            <a:endParaRPr lang="ru-RU" sz="20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Futura PT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1" y="-39082"/>
            <a:ext cx="1101379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6" t="6700" r="24872" b="5551"/>
          <a:stretch/>
        </p:blipFill>
        <p:spPr bwMode="auto">
          <a:xfrm>
            <a:off x="250807" y="1412775"/>
            <a:ext cx="3821889" cy="532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7" t="10217" r="24691" b="6919"/>
          <a:stretch/>
        </p:blipFill>
        <p:spPr bwMode="auto">
          <a:xfrm>
            <a:off x="4349080" y="1208379"/>
            <a:ext cx="4006800" cy="537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ашивка 3"/>
          <p:cNvSpPr/>
          <p:nvPr/>
        </p:nvSpPr>
        <p:spPr>
          <a:xfrm rot="5400000">
            <a:off x="465203" y="5673932"/>
            <a:ext cx="300719" cy="275345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 rot="5400000">
            <a:off x="4487305" y="3225663"/>
            <a:ext cx="300719" cy="275345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60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1DC602-1D69-2265-9851-DDD4D0F07A99}"/>
              </a:ext>
            </a:extLst>
          </p:cNvPr>
          <p:cNvSpPr txBox="1"/>
          <p:nvPr/>
        </p:nvSpPr>
        <p:spPr>
          <a:xfrm>
            <a:off x="1161730" y="188641"/>
            <a:ext cx="5525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Участие во Всероссийском конкурсе 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«Проектный олимп»</a:t>
            </a:r>
          </a:p>
          <a:p>
            <a:pPr algn="ctr">
              <a:defRPr/>
            </a:pPr>
            <a:endParaRPr lang="ru-RU" sz="20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Futura PT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1" y="-39082"/>
            <a:ext cx="1101379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t="18909" r="8304" b="5740"/>
          <a:stretch/>
        </p:blipFill>
        <p:spPr bwMode="auto">
          <a:xfrm>
            <a:off x="107504" y="1340768"/>
            <a:ext cx="904112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8641"/>
            <a:ext cx="1267803" cy="174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5551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1012</Words>
  <Application>Microsoft Office PowerPoint</Application>
  <PresentationFormat>Экран (4:3)</PresentationFormat>
  <Paragraphs>232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директор</dc:creator>
  <cp:lastModifiedBy>директор</cp:lastModifiedBy>
  <cp:revision>71</cp:revision>
  <cp:lastPrinted>2024-05-20T09:24:04Z</cp:lastPrinted>
  <dcterms:created xsi:type="dcterms:W3CDTF">2021-12-20T10:30:48Z</dcterms:created>
  <dcterms:modified xsi:type="dcterms:W3CDTF">2024-05-27T06:20:50Z</dcterms:modified>
</cp:coreProperties>
</file>